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3.xml" ContentType="application/vnd.openxmlformats-officedocument.presentationml.notesSlide+xml"/>
  <Override PartName="/ppt/ink/ink17.xml" ContentType="application/inkml+xml"/>
  <Override PartName="/ppt/notesSlides/notesSlide14.xml" ContentType="application/vnd.openxmlformats-officedocument.presentationml.notesSlide+xml"/>
  <Override PartName="/ppt/ink/ink18.xml" ContentType="application/inkml+xml"/>
  <Override PartName="/ppt/ink/ink19.xml" ContentType="application/inkml+xml"/>
  <Override PartName="/ppt/notesSlides/notesSlide15.xml" ContentType="application/vnd.openxmlformats-officedocument.presentationml.notesSlide+xml"/>
  <Override PartName="/ppt/ink/ink20.xml" ContentType="application/inkml+xml"/>
  <Override PartName="/ppt/notesSlides/notesSlide16.xml" ContentType="application/vnd.openxmlformats-officedocument.presentationml.notesSlide+xml"/>
  <Override PartName="/ppt/ink/ink2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480" r:id="rId4"/>
    <p:sldId id="481" r:id="rId5"/>
    <p:sldId id="482" r:id="rId6"/>
    <p:sldId id="260" r:id="rId7"/>
    <p:sldId id="266" r:id="rId8"/>
    <p:sldId id="268" r:id="rId9"/>
    <p:sldId id="262" r:id="rId10"/>
    <p:sldId id="264" r:id="rId11"/>
    <p:sldId id="269" r:id="rId12"/>
    <p:sldId id="270" r:id="rId13"/>
    <p:sldId id="271" r:id="rId14"/>
    <p:sldId id="500" r:id="rId15"/>
    <p:sldId id="272" r:id="rId16"/>
    <p:sldId id="273" r:id="rId17"/>
    <p:sldId id="488" r:id="rId18"/>
    <p:sldId id="483" r:id="rId19"/>
    <p:sldId id="485" r:id="rId20"/>
    <p:sldId id="487" r:id="rId21"/>
    <p:sldId id="486" r:id="rId22"/>
    <p:sldId id="474" r:id="rId23"/>
    <p:sldId id="489" r:id="rId24"/>
    <p:sldId id="274" r:id="rId25"/>
    <p:sldId id="490" r:id="rId26"/>
    <p:sldId id="491" r:id="rId27"/>
    <p:sldId id="492" r:id="rId28"/>
    <p:sldId id="493" r:id="rId29"/>
    <p:sldId id="494" r:id="rId30"/>
    <p:sldId id="495" r:id="rId31"/>
    <p:sldId id="496" r:id="rId32"/>
    <p:sldId id="501" r:id="rId33"/>
    <p:sldId id="502" r:id="rId34"/>
    <p:sldId id="285" r:id="rId35"/>
    <p:sldId id="287" r:id="rId36"/>
    <p:sldId id="473" r:id="rId37"/>
    <p:sldId id="378" r:id="rId38"/>
    <p:sldId id="379" r:id="rId39"/>
    <p:sldId id="369" r:id="rId40"/>
    <p:sldId id="411" r:id="rId41"/>
    <p:sldId id="448" r:id="rId42"/>
    <p:sldId id="449" r:id="rId43"/>
    <p:sldId id="414" r:id="rId44"/>
    <p:sldId id="450" r:id="rId45"/>
    <p:sldId id="372" r:id="rId46"/>
    <p:sldId id="345" r:id="rId47"/>
    <p:sldId id="337" r:id="rId48"/>
    <p:sldId id="451" r:id="rId49"/>
    <p:sldId id="464" r:id="rId50"/>
    <p:sldId id="288" r:id="rId51"/>
    <p:sldId id="466" r:id="rId52"/>
    <p:sldId id="460" r:id="rId53"/>
    <p:sldId id="463" r:id="rId54"/>
    <p:sldId id="405" r:id="rId55"/>
    <p:sldId id="472" r:id="rId56"/>
    <p:sldId id="441" r:id="rId57"/>
    <p:sldId id="469" r:id="rId58"/>
    <p:sldId id="470" r:id="rId59"/>
    <p:sldId id="471" r:id="rId60"/>
    <p:sldId id="499" r:id="rId61"/>
    <p:sldId id="434"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016"/>
    <a:srgbClr val="1D6295"/>
    <a:srgbClr val="C21B65"/>
    <a:srgbClr val="E0523B"/>
    <a:srgbClr val="404040"/>
    <a:srgbClr val="96B042"/>
    <a:srgbClr val="ACC462"/>
    <a:srgbClr val="FFFFFF"/>
    <a:srgbClr val="134263"/>
    <a:srgbClr val="62A3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10" autoAdjust="0"/>
    <p:restoredTop sz="71917" autoAdjust="0"/>
  </p:normalViewPr>
  <p:slideViewPr>
    <p:cSldViewPr snapToGrid="0">
      <p:cViewPr varScale="1">
        <p:scale>
          <a:sx n="81" d="100"/>
          <a:sy n="81" d="100"/>
        </p:scale>
        <p:origin x="80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4T21:41:40.256"/>
    </inkml:context>
    <inkml:brush xml:id="br0">
      <inkml:brushProperty name="width" value="0.05" units="cm"/>
      <inkml:brushProperty name="height" value="0.05" units="cm"/>
      <inkml:brushProperty name="color" value="#FF0066"/>
    </inkml:brush>
  </inkml:definitions>
  <inkml:trace contextRef="#ctx0" brushRef="#br0">26 21 4345 0 0,'-19'-20'7882'0'0,"19"20"-7846"0"0,-1 0 1 0 0,1 0 0 0 0,0 0 0 0 0,0 0 0 0 0,-1 0-1 0 0,1 0 1 0 0,0 0 0 0 0,0 0 0 0 0,0 0 0 0 0,-1 0-1 0 0,1 1 1 0 0,0-1 0 0 0,0 0 0 0 0,0 0 0 0 0,-1 0-1 0 0,1 0 1 0 0,0 0 0 0 0,0 1 0 0 0,0-1 0 0 0,0 0-1 0 0,0 0 1 0 0,-1 0 0 0 0,1 1 0 0 0,0-1 0 0 0,0 0-1 0 0,0 0 1 0 0,0 0 0 0 0,0 1 0 0 0,0-1-1 0 0,0 0 1 0 0,0 0 0 0 0,0 0 0 0 0,0 1 0 0 0,0-1-1 0 0,0 0 1 0 0,0 0-37 0 0,-2 12 191 0 0,2-7-107 0 0,0-1 1 0 0,1 1 0 0 0,-1 0-1 0 0,1-1 1 0 0,0 1 0 0 0,0-1-1 0 0,1 1 1 0 0,-1-1 0 0 0,1 0-1 0 0,0 1 1 0 0,1-1 0 0 0,-1 0-1 0 0,1 0 1 0 0,1 1-85 0 0,10 8 249 0 0,1-1-1 0 0,0-1 0 0 0,16 9-248 0 0,-1 0 171 0 0,-15-10-87 0 0,1-1-1 0 0,0 0 0 0 0,0-2 0 0 0,1 1 0 0 0,0-2 0 0 0,1 0 1 0 0,16 3-84 0 0,20 3 235 0 0,0-3 1 0 0,1-2-236 0 0,-40-6 57 0 0,123 14 640 0 0,0-5 0 0 0,66-7-697 0 0,339-19 311 0 0,-95-2-205 0 0,-206 9-90 0 0,155 0 246 0 0,-396 9-261 0 0,425 2 510 0 0,249 35-511 0 0,-556-27 11 0 0,606 59 157 0 0,-651-60-154 0 0,-1 4 0 0 0,0 3 1 0 0,-1 2-1 0 0,-1 3 1 0 0,-1 3-1 0 0,-1 3-14 0 0,-5-1 1 0 0,60 24 8 0 0,-75-30 2 0 0,2 3-11 0 0,16 7 13 0 0,-13-3 1 0 0,-49-22-2 0 0,-4-4-11 0 0,-1-1-1 0 0,0 1 1 0 0,0-1 0 0 0,1 1-1 0 0,-1-1 1 0 0,0 0 0 0 0,1 1-1 0 0,-1-1 1 0 0,1 1 0 0 0,-1-1-1 0 0,1 0 1 0 0,-1 0 0 0 0,0 1 0 0 0,1-1-1 0 0,-1 0 1 0 0,1 0 0 0 0,-1 1-1 0 0,1-1 1 0 0,0 0 0 0 0,-1 0-1 0 0,7 3 16 0 0,-5-1-10 0 0,-1-1 0 0 0,1 0 0 0 0,0 0 0 0 0,0-1 0 0 0,0 1 0 0 0,0 0 0 0 0,0 0 0 0 0,0-1 0 0 0,1 1-6 0 0,-5-1 17 0 0,0 1-1 0 0,0-1 1 0 0,-1 1 0 0 0,1-1-1 0 0,0 0 1 0 0,0 0 0 0 0,0 0-1 0 0,0 0 1 0 0,0 0-1 0 0,-1 0 1 0 0,0-1-17 0 0,2-2 101 0 0,1 2-99 0 0,0 1 1 0 0,-1-1-1 0 0,1 1 0 0 0,0-1 0 0 0,-1 1 0 0 0,1-1 1 0 0,0 1-1 0 0,0-1 0 0 0,0 1 0 0 0,0-1 0 0 0,0 0 0 0 0,-1 1 1 0 0,1-1-1 0 0,0 1 0 0 0,0-1 0 0 0,1 1 0 0 0,-1-1 0 0 0,0 0 1 0 0,0 1-1 0 0,0-1 0 0 0,0 1 0 0 0,0-1 0 0 0,1 1 0 0 0,-1-1 1 0 0,0 1-1 0 0,1-1 0 0 0,-1 1 0 0 0,0-1 0 0 0,1 1 0 0 0,-1-1 1 0 0,1 1-1 0 0,-1 0 0 0 0,1-1 0 0 0,-1 1 0 0 0,1-1-2 0 0,31-18 23 0 0,-31 18-22 0 0,1 0 0 0 0,-1 0-1 0 0,1 0 1 0 0,-1 0 0 0 0,1 0 0 0 0,-1 0-1 0 0,0 0 1 0 0,0-1 0 0 0,0 1 0 0 0,0 0-1 0 0,0-1 1 0 0,0 1 0 0 0,0-1 0 0 0,0 0-1 0 0,0 0 0 0 0,0 0 1 0 0,1 0 0 0 0,-1 0 0 0 0,0 0-1 0 0,1 1 1 0 0,-1-1 0 0 0,1 0 0 0 0,0 1-1 0 0,1-1 0 0 0,17-9 2 0 0,1 1-1 0 0,1 1 1 0 0,0 0-1 0 0,0 2 1 0 0,21-4-2 0 0,-8 1 0 0 0,19-3 0 0 0,1 2 0 0 0,43-4 0 0 0,8 0 0 0 0,199-28 0 0 0,34 9 0 0 0,-222 23 3 0 0,194-14 10 0 0,-188 19-13 0 0,314-9 0 0 0,130 22 10 0 0,-443-4-7 0 0,125 7 0 0 0,114-2 7 0 0,-103-4-4 0 0,-75-4 18 0 0,100-15-24 0 0,-231 11 2 0 0,368-37 28 0 0,-336 28-2 0 0,0-3 0 0 0,39-14-28 0 0,-122 29-17 0 0,2 0-3 0 0,-1 0-1 0 0,0 0 1 0 0,0 0-1 0 0,0-1 1 0 0,0 0-1 0 0,0 0 1 0 0,0 0-1 0 0,2-1 21 0 0,-6 3-138 0 0,0 0 0 0 0,0-1 0 0 0,0 1-1 0 0,0 0 1 0 0,0-1 0 0 0,0 1 0 0 0,0 0 0 0 0,0 0 0 0 0,0-1 0 0 0,0 1-1 0 0,0 0 1 0 0,0-1 0 0 0,0 1 0 0 0,0 0 0 0 0,-1 0 0 0 0,1-1 0 0 0,0 1-1 0 0,0 0 1 0 0,0 0 0 0 0,0-1 0 0 0,-1 1 0 0 0,1 0 0 0 0,0 0 0 0 0,0-1-1 0 0,0 1 1 0 0,-1 0 0 0 0,1 0 0 0 0,0 0 0 0 0,0 0 0 0 0,-1-1 0 0 0,1 1 138 0 0,-9-6-4548 0 0,4 3 1389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09:10:37.655"/>
    </inkml:context>
    <inkml:brush xml:id="br0">
      <inkml:brushProperty name="width" value="0.1" units="cm"/>
      <inkml:brushProperty name="height" value="0.1" units="cm"/>
      <inkml:brushProperty name="color" value="#E71224"/>
    </inkml:brush>
  </inkml:definitions>
  <inkml:trace contextRef="#ctx0" brushRef="#br0">82 47 3825,'-57'-37'1746,"41"28"-151,12 9-257,0 2 707,4-2-1450,0 1-509,0 1 1,1 0-1,-1-1 1,1 0-1,-1 1 1,1-1-1,-1 1 1,1-1-1,0 0 1,0 1-1,1 0-86,5 10 186,36 60 1107,16 19-1293,176 244 856,-187-265-747,-45-66-92,-1 0 1,1 0-1,-1 0 0,-1 0 1,1 0-1,0 1 0,-1-1 0,0 2-17,0-6 6,-1 1-1,0 0 1,0 0-1,0 0 1,0-1-1,0 1 1,0 0-1,0 0 1,0 0-1,0 0 0,0-1 1,0 1-1,-1 0 1,1 0-1,0-1 1,0 1-1,-1 0 1,1 0-1,-1-1 1,1 1-1,0 0 0,-1-1 1,0 1-1,1 0 1,-1-1-1,1 1 1,-1-1-1,0 1 1,1-1-1,-1 1 1,0-1-1,1 0 1,-1 1-1,0-1 0,0 0 1,1 0-1,-1 1 1,0-1-1,0 0 1,0 0-1,1 0 1,-1 0-1,0 0 1,0 0-1,0 0 1,0 0-6,0-1 24,0 1-14,1 0 0,0 0 0,-1-1-1,1 1 1,0 0 0,-1 0 0,1 0 0,0 0 0,-1 0 0,1-1 0,0 1 0,-1 0 0,1 0 0,0 0 0,-1 0 0,1 0 0,-1 0-1,1 0 1,0 0 0,-1 1 0,1-1 0,0 0 0,-1 0 0,1 0 0,0 0 0,-1 0 0,1 0 0,0 1 0,-1-1 0,1 0 0,0 0 0,0 1-1,-1-1 1,1 0 0,0 0 0,0 1 0,-1-1 0,1 0 0,0 1 0,0-1-10,-117 258 1358,27-5-919,79-218-513,7-22-27,-13 43-581,16-45 541,-1 0 0,1 0 0,1 10 141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45:54.925"/>
    </inkml:context>
    <inkml:brush xml:id="br0">
      <inkml:brushProperty name="width" value="0.1" units="cm"/>
      <inkml:brushProperty name="height" value="0.1" units="cm"/>
      <inkml:brushProperty name="color" value="#E71224"/>
    </inkml:brush>
  </inkml:definitions>
  <inkml:trace contextRef="#ctx0" brushRef="#br0">1 699 9890,'27'-95'3073,"-26"93"-2951,-1 0 0,1-1 0,-1 1 0,0 0 0,0 0 0,1 0 0,-2-1 0,1 1 0,0 0 0,0 0 0,-1 0-122,3 0 1774,-1 2-1452,0 5 259,12 38 147,16 57 290,-12-22-311,-9-37-145,2 1 0,11 27-562,-19-63 59,1 1-1,0 0 1,1-1-1,1 3-58,-4-7 10,0-1 0,0 0 0,0 1 0,0-1-1,1 0 1,-1 0 0,0 1 0,0-1-1,1 0 1,-1 0 0,1-1 0,-1 1 0,1 0-1,-1 0 1,1-1 0,0 1 0,-1-1-1,1 1 1,0-1-10,-1 0 5,0 0 0,0 0 0,0-1 0,0 1 0,0 0 0,0-1 0,1 1 0,-1 0 0,0-1 0,-1 1-1,1-1 1,0 0 0,0 1 0,0-1 0,0 0 0,0 1 0,0-1 0,-1 0 0,1 0 0,0 0 0,-1 0 0,1 0-5,13-25 104,-12 22-89,14-25 33,1-1 0,2 2 0,1 1-1,16-17-47,24-33 29,-25 32 200,1 1 0,2 2-1,2 2 1,2 2 0,2 1 0,36-23-229,46-21 498,25-18-115,-95 58-281,53-38 40,-84 63-133,0 1 0,2 2 0,13-6-9,-8 6-858,-1-1-1,5-4 859,-19 2-3514,-12 19 2285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09:16:21.662"/>
    </inkml:context>
    <inkml:brush xml:id="br0">
      <inkml:brushProperty name="width" value="0.1" units="cm"/>
      <inkml:brushProperty name="height" value="0.1" units="cm"/>
      <inkml:brushProperty name="color" value="#E71224"/>
    </inkml:brush>
  </inkml:definitions>
  <inkml:trace contextRef="#ctx0" brushRef="#br0">1 699 9890,'27'-95'3073,"-26"93"-2951,-1 0 0,1-1 0,-1 1 0,0 0 0,0 0 0,1 0 0,-2-1 0,1 1 0,0 0 0,0 0 0,-1 0-122,3 0 1774,-1 2-1452,0 5 259,12 38 147,16 57 290,-12-22-311,-9-37-145,2 1 0,11 27-562,-19-63 59,1 1-1,0 0 1,1-1-1,1 3-58,-4-7 10,0-1 0,0 0 0,0 1 0,0-1-1,1 0 1,-1 0 0,0 1 0,0-1-1,1 0 1,-1 0 0,1-1 0,-1 1 0,1 0-1,-1 0 1,1-1 0,0 1 0,-1-1-1,1 1 1,0-1-10,-1 0 5,0 0 0,0 0 0,0-1 0,0 1 0,0 0 0,0-1 0,1 1 0,-1 0 0,0-1 0,-1 1-1,1-1 1,0 0 0,0 1 0,0-1 0,0 0 0,0 1 0,0-1 0,-1 0 0,1 0 0,0 0 0,-1 0 0,1 0-5,13-25 104,-12 22-89,14-25 33,1-1 0,2 2 0,1 1-1,16-17-47,24-33 29,-25 32 200,1 1 0,2 2-1,2 2 1,2 2 0,2 1 0,36-23-229,46-21 498,25-18-115,-95 58-281,53-38 40,-84 63-133,0 1 0,2 2 0,13-6-9,-8 6-858,-1-1-1,5-4 859,-19 2-3514,-12 19 2285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09:16:27.295"/>
    </inkml:context>
    <inkml:brush xml:id="br0">
      <inkml:brushProperty name="width" value="0.1" units="cm"/>
      <inkml:brushProperty name="height" value="0.1" units="cm"/>
      <inkml:brushProperty name="color" value="#E71224"/>
    </inkml:brush>
  </inkml:definitions>
  <inkml:trace contextRef="#ctx0" brushRef="#br0">1 699 9890,'27'-95'3073,"-26"93"-2951,-1 0 0,1-1 0,-1 1 0,0 0 0,0 0 0,1 0 0,-2-1 0,1 1 0,0 0 0,0 0 0,-1 0-122,3 0 1774,-1 2-1452,0 5 259,12 38 147,16 57 290,-12-22-311,-9-37-145,2 1 0,11 27-562,-19-63 59,1 1-1,0 0 1,1-1-1,1 3-58,-4-7 10,0-1 0,0 0 0,0 1 0,0-1-1,1 0 1,-1 0 0,0 1 0,0-1-1,1 0 1,-1 0 0,1-1 0,-1 1 0,1 0-1,-1 0 1,1-1 0,0 1 0,-1-1-1,1 1 1,0-1-10,-1 0 5,0 0 0,0 0 0,0-1 0,0 1 0,0 0 0,0-1 0,1 1 0,-1 0 0,0-1 0,-1 1-1,1-1 1,0 0 0,0 1 0,0-1 0,0 0 0,0 1 0,0-1 0,-1 0 0,1 0 0,0 0 0,-1 0 0,1 0-5,13-25 104,-12 22-89,14-25 33,1-1 0,2 2 0,1 1-1,16-17-47,24-33 29,-25 32 200,1 1 0,2 2-1,2 2 1,2 2 0,2 1 0,36-23-229,46-21 498,25-18-115,-95 58-281,53-38 40,-84 63-133,0 1 0,2 2 0,13-6-9,-8 6-858,-1-1-1,5-4 859,-19 2-3514,-12 19 2285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48:56.497"/>
    </inkml:context>
    <inkml:brush xml:id="br0">
      <inkml:brushProperty name="width" value="0.1" units="cm"/>
      <inkml:brushProperty name="height" value="0.1" units="cm"/>
      <inkml:brushProperty name="color" value="#E71224"/>
    </inkml:brush>
  </inkml:definitions>
  <inkml:trace contextRef="#ctx0" brushRef="#br0">53 1 12523,'-52'0'4201,"55"1"-4417,24-1-265,19 18 289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49:06.951"/>
    </inkml:context>
    <inkml:brush xml:id="br0">
      <inkml:brushProperty name="width" value="0.1" units="cm"/>
      <inkml:brushProperty name="height" value="0.1" units="cm"/>
    </inkml:brush>
  </inkml:definitions>
  <inkml:trace contextRef="#ctx0" brushRef="#br0">5453 21 10234,'7'-19'2934,"-6"18"-1497,-1 12-781,-4 12-302,0-1 1,-1-1 0,-1 1 0,-1-1 0,-1 0 0,-1 0 0,-10 16-355,10-22 85,0-1 1,0 0 0,-1-1-1,-1 0 1,0-1 0,-1 0-1,-1-1 1,1 0 0,-2 0-1,-12 6-85,10-9 51,0 0 0,-1-1 0,0-1-1,0-1 1,-3 0-51,-24 8 88,-12 3 52,-1-2 1,-1-2-1,-39 1-140,-178 6-1,190-15-10,-133 1 135,-1-10 0,-163-27-124,-59-6-73,203 19 212,162 13-62,-567-32 518,548 38-556,-428 4 484,1 24-144,449-21-376,-223 23 26,179-13-47,-57 18 18,135-26 27,0 2 0,1 2 0,1 2 0,0 1 0,1 1 0,-9 8-27,30-15 16,-1 0 1,2 1-1,0 0 1,0 1-1,1 1 1,0 0-1,1 1 1,1 0-1,0 1 1,1 0-1,0 1 1,2 0-1,0 0 1,-5 15-17,9-21-91,-8 30-1456,10-16-2646,5-18 2101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49:08.517"/>
    </inkml:context>
    <inkml:brush xml:id="br0">
      <inkml:brushProperty name="width" value="0.1" units="cm"/>
      <inkml:brushProperty name="height" value="0.1" units="cm"/>
    </inkml:brush>
  </inkml:definitions>
  <inkml:trace contextRef="#ctx0" brushRef="#br0">17 23 11186,'-5'-9'1005,"-4"-5"1397,9 14-2389,0 0 0,0 0 0,0 0 0,-1 0 0,1 0 0,0 0-1,0 0 1,0 0 0,0 0 0,0 0 0,0 0 0,0 0 0,0 0 0,0 0 0,0 0 0,0 0 0,0 0 0,0 0-1,0 0 1,0 0 0,0 0 0,-1 0 0,1 0 0,0 0 0,0 0 0,0 0 0,0 0 0,0 0 0,0 0 0,0 0-1,0 0 1,0 0 0,0 0 0,0 0 0,0 1 0,0-1 0,0 0 0,0 0 0,0 0 0,0 0 0,0 0-1,0 0 1,0 0 0,0 0 0,0 0 0,0 0 0,0 0 0,-1 0 0,1 0 0,0 0 0,0 0 0,0 0 0,0 1-1,1-1 1,-1 0 0,0 0 0,0 0 0,0 0 0,0 0 0,0 0 0,0 0-13,0 12 181,2-1-114,0-1 0,1 1 1,0-1-1,1 1 0,0-1 0,1 0 0,-1-1 1,2 1-1,0-1 0,2 3-67,2 1 112,1-1 0,0 0-1,1 0 1,0-1 0,1-1 0,7 4-112,4 3 78,1-1 0,0-1-1,1-1 1,1-1 0,0-2 0,1-1 0,0 0 0,19 2-78,37 4 289,0-3 1,59-1-290,6-6 235,122 7 343,-27-3-339,-1 0-123,236 43 493,-305-35-106,-33-4-379,-67-7-130,75 12 170,-121-14-43,-1 2 1,0 1-1,0 0 0,9 7-121,-36-15 1,18 7 50,0 1 0,-1 0-1,0 1 1,-1 1 0,0 1-1,-1 0 1,0 1 0,5 6-51,-3 0 43,-1 0 0,0 2 0,12 20-43,-19-27 44,-1 2 0,-1-1 0,0 1 0,-1 0 0,0 1 0,3 15-44,-6-16-271,0 0 0,-1 0-1,-1 0 1,0 1 0,-1-1 0,0 0-1,-1 0 1,-3 14 271,2-21-3902,0-11 1663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15:48:08.786"/>
    </inkml:context>
    <inkml:brush xml:id="br0">
      <inkml:brushProperty name="width" value="0.05" units="cm"/>
      <inkml:brushProperty name="height" value="0.05" units="cm"/>
    </inkml:brush>
  </inkml:definitions>
  <inkml:trace contextRef="#ctx0" brushRef="#br0">1 5 344,'71'2'256,"-63"-8"64,2 6-8,-10 4-16,0-4-56,0 0-72,0 0-128,0-2-40,0 2-32,0 0-168,0 0 136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15:48:08.786"/>
    </inkml:context>
    <inkml:brush xml:id="br0">
      <inkml:brushProperty name="width" value="0.05" units="cm"/>
      <inkml:brushProperty name="height" value="0.05" units="cm"/>
    </inkml:brush>
  </inkml:definitions>
  <inkml:trace contextRef="#ctx0" brushRef="#br0">1 5 344,'71'2'256,"-63"-8"64,2 6-8,-10 4-16,0-4-56,0 0-72,0 0-128,0-2-40,0 2-32,0 0-168,0 0 136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08:06:25.023"/>
    </inkml:context>
    <inkml:brush xml:id="br0">
      <inkml:brushProperty name="width" value="0.05" units="cm"/>
      <inkml:brushProperty name="height" value="0.05" units="cm"/>
      <inkml:brushProperty name="color" value="#FF0066"/>
    </inkml:brush>
  </inkml:definitions>
  <inkml:trace contextRef="#ctx0" brushRef="#br0">1 2401 1168,'1'-2'471,"1"1"-1,-1 0 0,1-1 0,-1 1 1,1 0-1,0 0 0,-1 0 0,1 0 1,0 0-1,0 0 0,0 1 0,0-1 1,1 0-471,1 1 196,1 0 0,0 0 1,-1 0-1,1 0 1,2 1-197,3 0 465,-6-1-413,1 0 0,-1 0 0,1-1 1,0 0-1,-1 0 0,1 0 0,-1 0 1,0-1-1,1 0 0,-1 1 0,4-4-52,-4 3 34,10-3 41,-7 2-13,1 0-1,-1-1 1,0 0-1,0 0 1,-1 0-1,1-1 1,-1 0-1,0 0 1,0 0-1,4-6-61,16-13 330,1 0 0,1 1-1,1 2 1,22-12-330,11-9 92,383-288 54,0 0-120,-370 277-20,409-300 36,-250 165-20,239-175 22,-372 295-34,33-22 27,80-72-37,-113 82 32,37-20-32,-121 86 3,-16 12-2,1 0-1,0 1 0,-1-1 1,1 1-1,0-1 0,0 1 1,0 0-1,0 0 0,0 0 0,-1 1 1,-1 0-1,1 0 0,0 0 0,-1 0 0,1 0 0,-1 0 0,1 0 0,0 0 0,-1 0 0,1 1 0,-1-1 0,1 0 0,0 0 0,-1 1 0,1-1 0,-1 0 0,1 1 0,-1-1 0,1 1 0,-1-1 0,0 0 0,1 1 0,-1-1 0,1 1 0,-1-1 0,0 1 0,1 0 0,-1-1 0,0 1 0,0-1 0,0 1 0,1 0 0,-1-1 1,0 1-1,0 0-1,0 0 0,0 0 0,0 1 0,0-1 0,0 0 0,0 0 0,-1 0 0,1 0 0,0 0 0,-1 0 0,1 0 0,-1 0 1,1 0-1,-1 0 0,1 0 0,-1 0 0,0 0 0,0 0 0,1 0 0,-1 0 0,0-1 0,0 1 0,0 0 0,0-1 1,0 1 0,-1 2-16,-4 2-266,1 0 0,1 0 0,-1 1 0,1 0 0,0 0 0,0 0 1,1 0-1,-2 4 282,-1 1-603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4T21:41:40.257"/>
    </inkml:context>
    <inkml:brush xml:id="br0">
      <inkml:brushProperty name="width" value="0.05" units="cm"/>
      <inkml:brushProperty name="height" value="0.05" units="cm"/>
      <inkml:brushProperty name="color" value="#FF0066"/>
    </inkml:brush>
  </inkml:definitions>
  <inkml:trace contextRef="#ctx0" brushRef="#br0">25 5 2489 0 0,'-1'0'510'0'0,"0"0"1"0"0,1 0 0 0 0,-1 1-1 0 0,0-1 1 0 0,0 0 0 0 0,1 0 0 0 0,-1 0-1 0 0,0 0 1 0 0,0 0 0 0 0,1 0-1 0 0,-1 0 1 0 0,0 0 0 0 0,0 0 0 0 0,0 0-1 0 0,1 0 1 0 0,-1 0 0 0 0,0 0-1 0 0,0 0 1 0 0,1-1 0 0 0,-1 1 0 0 0,0 0-1 0 0,0-1 1 0 0,1 1 0 0 0,-1-1-511 0 0,-4-1 3355 0 0,9 4-3092 0 0,0 0-1 0 0,0 1 1 0 0,-1-1-1 0 0,1 1 1 0 0,2 2-263 0 0,-3-2 25 0 0,0-1-1 0 0,0 0 1 0 0,1 1-1 0 0,-1-1 1 0 0,0 0-1 0 0,1 0 1 0 0,0-1-1 0 0,-1 1 1 0 0,4 0-25 0 0,43 11 476 0 0,5-1-476 0 0,-8-2 228 0 0,17 6-228 0 0,-45-11 49 0 0,0-1 0 0 0,7 0-49 0 0,-6 0 113 0 0,0 0-1 0 0,3 2-112 0 0,-15-6 309 0 0,-9 0-303 0 0,1 0 1 0 0,-1 0-1 0 0,1 1 1 0 0,-1-1-1 0 0,1 0 1 0 0,-1 0-1 0 0,0 0 1 0 0,1 1-1 0 0,-1-1 1 0 0,1 0-1 0 0,-1 0 1 0 0,1 1 0 0 0,0-1-1 0 0,-1 0 1 0 0,1 1-1 0 0,-1-1 1 0 0,1 1-1 0 0,0-1 1 0 0,-1 0-1 0 0,1 1 1 0 0,0-1-1 0 0,-1 1 1 0 0,1-1-1 0 0,0 1 1 0 0,0-1-7 0 0,-2 3 9 0 0,-1 0 0 0 0,1 0 0 0 0,-1 0 0 0 0,1-1 0 0 0,-1 1 0 0 0,0-1 0 0 0,0 0-1 0 0,0 0 1 0 0,0 0 0 0 0,0 0 0 0 0,-3 1-9 0 0,-43 17 97 0 0,14-7 79 0 0,13-2 137 0 0,1 1 1 0 0,-10 8-314 0 0,-22 13 469 0 0,41-27-436 0 0,-2 1-49 0 0,0 1 1 0 0,1 0-1 0 0,0 1 1 0 0,0 0-1 0 0,1 1 1 0 0,-1 1 15 0 0,13-11-163 0 0,-1 1 0 0 0,1-1 0 0 0,0 0 0 0 0,-1 1 0 0 0,1-1 0 0 0,0 0 0 0 0,-1 1-1 0 0,1-1 1 0 0,0 1 0 0 0,0-1 0 0 0,-1 0 0 0 0,1 1 0 0 0,0-1 0 0 0,0 1 0 0 0,0-1 0 0 0,0 1 0 0 0,0-1 0 0 0,-1 1 0 0 0,1-1 0 0 0,0 1 0 0 0,0-1 0 0 0,0 0 0 0 0,0 1 0 0 0,1-1 0 0 0,-1 1 0 0 0,0-1 0 0 0,0 1 0 0 0,0-1 0 0 0,0 1 0 0 0,0-1 0 0 0,1 0-1 0 0,-1 1 1 0 0,0-1 0 0 0,0 1 0 0 0,1-1 0 0 0,-1 0 0 0 0,0 1 0 0 0,1-1 0 0 0,-1 0 0 0 0,0 1 0 0 0,1-1 0 0 0,-1 0 0 0 0,1 1 163 0 0,3 0-2911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15:48:08.786"/>
    </inkml:context>
    <inkml:brush xml:id="br0">
      <inkml:brushProperty name="width" value="0.05" units="cm"/>
      <inkml:brushProperty name="height" value="0.05" units="cm"/>
    </inkml:brush>
  </inkml:definitions>
  <inkml:trace contextRef="#ctx0" brushRef="#br0">1 5 344,'71'2'256,"-63"-8"64,2 6-8,-10 4-16,0-4-56,0 0-72,0 0-128,0-2-40,0 2-32,0 0-168,0 0 136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6T15:48:08.786"/>
    </inkml:context>
    <inkml:brush xml:id="br0">
      <inkml:brushProperty name="width" value="0.05" units="cm"/>
      <inkml:brushProperty name="height" value="0.05" units="cm"/>
    </inkml:brush>
  </inkml:definitions>
  <inkml:trace contextRef="#ctx0" brushRef="#br0">1 5 344,'71'2'256,"-63"-8"64,2 6-8,-10 4-16,0-4-56,0 0-72,0 0-128,0-2-40,0 2-32,0 0-168,0 0 136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4T21:41:40.258"/>
    </inkml:context>
    <inkml:brush xml:id="br0">
      <inkml:brushProperty name="width" value="0.05" units="cm"/>
      <inkml:brushProperty name="height" value="0.05" units="cm"/>
      <inkml:brushProperty name="color" value="#FF0066"/>
    </inkml:brush>
  </inkml:definitions>
  <inkml:trace contextRef="#ctx0" brushRef="#br0">242 14 1688 0 0,'12'-1'533'0'0,"12"-2"1334"0"0,-19 1-526 0 0,-5 1-1190 0 0,1 1 0 0 0,0-1 0 0 0,0 1 0 0 0,-1-1 1 0 0,1 1-1 0 0,0 0 0 0 0,0-1 0 0 0,-1 1 0 0 0,1 0 0 0 0,0-1 0 0 0,0 1 0 0 0,0 0 0 0 0,0 0 0 0 0,0 0 1 0 0,-1 0-1 0 0,1 0 0 0 0,0 0-151 0 0,3-2 1196 0 0,-8 2-36 0 0,-1 0 60 0 0,5 2 157 0 0,-1 1-778 0 0,-1 1 1 0 0,0-1-1 0 0,0 0 1 0 0,0 0-1 0 0,-1-1 1 0 0,1 1-1 0 0,-1 0 0 0 0,-1 1-599 0 0,-35 18 1624 0 0,-7 5-113 0 0,2 1-1 0 0,-15 14-1510 0 0,40-27 137 0 0,13-12-191 0 0,2 0 1 0 0,-1 0-1 0 0,0 1 0 0 0,1-1 0 0 0,0 1 0 0 0,0 0 1 0 0,0 1-1 0 0,0-1 0 0 0,1 0 0 0 0,0 1 1 0 0,0 0-1 0 0,0 0 0 0 0,0 0 0 0 0,0 3 54 0 0,1-1-816 0 0,1-6 634 0 0,1 0-1 0 0,-1-1 1 0 0,1 1 0 0 0,0 0 0 0 0,-1 0 0 0 0,1 0-1 0 0,0 0 1 0 0,0 0 0 0 0,-1 0 0 0 0,1 0-1 0 0,0 0 1 0 0,0 0 0 0 0,0 0 0 0 0,1 0 0 0 0,-1 0-1 0 0,0 0 1 0 0,0 0 0 0 0,0 0 0 0 0,1-1-1 0 0,-1 1 1 0 0,1 0 0 0 0,-1 0 0 0 0,1 0 0 0 0,-1 0-1 0 0,1 0 1 0 0,-1-1 0 0 0,1 1 0 0 0,0 0-1 0 0,-1 0 1 0 0,1-1 0 0 0,0 1 182 0 0,8 2-2907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4T21:41:40.259"/>
    </inkml:context>
    <inkml:brush xml:id="br0">
      <inkml:brushProperty name="width" value="0.05" units="cm"/>
      <inkml:brushProperty name="height" value="0.05" units="cm"/>
      <inkml:brushProperty name="color" value="#FF0066"/>
    </inkml:brush>
  </inkml:definitions>
  <inkml:trace contextRef="#ctx0" brushRef="#br0">141 64 6569 0 0,'41'-17'2809'0'0,"-40"17"-2643"0"0,0-1 1 0 0,0 1-1 0 0,0 0 1 0 0,0-1-1 0 0,-1 1 1 0 0,1 0-1 0 0,0-1 0 0 0,0 1 1 0 0,-1-1-1 0 0,1 1 1 0 0,0-1-1 0 0,-1 0 1 0 0,1 1-1 0 0,-1-1 1 0 0,1 0-1 0 0,-1 1 0 0 0,1-1 1 0 0,-1 0-1 0 0,1 1 1 0 0,-1-1-1 0 0,0 0 1 0 0,1 0-1 0 0,-1 1 0 0 0,0-1-166 0 0,0 0 134 0 0,0 0-1 0 0,-1 0 0 0 0,1 1 0 0 0,0-1 0 0 0,0 0 0 0 0,-1 0 0 0 0,1 1 0 0 0,-1-1 1 0 0,1 0-1 0 0,-1 1 0 0 0,1-1 0 0 0,-1 0 0 0 0,1 1 0 0 0,-1-1 0 0 0,0 1 0 0 0,1-1 1 0 0,-1 1-1 0 0,0-1 0 0 0,0 1-133 0 0,-3-3 425 0 0,0 1 0 0 0,0 0 1 0 0,-1 0-1 0 0,1 0 0 0 0,-1 0 0 0 0,0 1 1 0 0,0-1-426 0 0,2 1 136 0 0,-1 1 0 0 0,1-1 0 0 0,-1 1 0 0 0,0-1 1 0 0,1 1-1 0 0,-1 0 0 0 0,0 0 0 0 0,1 0 0 0 0,-1 0 1 0 0,1 1-1 0 0,-1-1 0 0 0,0 1 0 0 0,1 0 0 0 0,0 0 1 0 0,-1 0-1 0 0,1 1 0 0 0,0-1 0 0 0,-1 1 0 0 0,1-1 0 0 0,0 1 1 0 0,0 0-1 0 0,0 0 0 0 0,1 0 0 0 0,-1 0 0 0 0,-2 3-136 0 0,-3 6 102 0 0,0 0 0 0 0,1 0-1 0 0,1 1 1 0 0,0 0 0 0 0,1 0-1 0 0,0 0 1 0 0,1 0 0 0 0,0 1-1 0 0,1 0 1 0 0,1-1-1 0 0,0 1 1 0 0,1 0 0 0 0,1 0-1 0 0,0 7-101 0 0,12 36 146 0 0,-11-52-137 0 0,0 0 0 0 0,0-1 1 0 0,0 1-1 0 0,0 0 0 0 0,1-1 0 0 0,0 1 1 0 0,0-1-1 0 0,0 0 0 0 0,0 1 1 0 0,0-1-1 0 0,1 0 0 0 0,-1 0 0 0 0,1-1 1 0 0,0 1-1 0 0,0 0 0 0 0,1-1 1 0 0,-1 1-1 0 0,3 1-9 0 0,0-1 11 0 0,1 1-1 0 0,-1-1 1 0 0,0 0-1 0 0,1-1 1 0 0,0 1 0 0 0,0-1-1 0 0,0 0 1 0 0,0-1 0 0 0,0 0-1 0 0,6 1-10 0 0,3-1 17 0 0,-1-1 1 0 0,0 0-1 0 0,0-1 0 0 0,0-1 0 0 0,6-1-17 0 0,-12 2 10 0 0,0-1-1 0 0,0-1 0 0 0,0 1 0 0 0,-1-1 1 0 0,1-1-1 0 0,-1 0 0 0 0,0 0 0 0 0,0 0 1 0 0,3-2-10 0 0,-5 1 9 0 0,0-1 1 0 0,-1 1 0 0 0,0-1-1 0 0,0 0 1 0 0,0-1 0 0 0,1-2-10 0 0,-1 2 6 0 0,-2 3-3 0 0,-1 0 1 0 0,0 0 0 0 0,0-1 0 0 0,0 1 0 0 0,0 0-1 0 0,-1 0 1 0 0,0-1 0 0 0,0 1 0 0 0,0-1 0 0 0,-1 1-1 0 0,0-1 1 0 0,0-3-4 0 0,-1-5 8 0 0,-1 1 0 0 0,0 0 0 0 0,-4-12-8 0 0,3 17-1 0 0,0 0 1 0 0,0-1-1 0 0,-1 1 0 0 0,0 0 0 0 0,0 1 1 0 0,-1-1-1 0 0,0 1 0 0 0,-4-4 1 0 0,1 2-7 0 0,0 0 1 0 0,-1 0-1 0 0,1 1 0 0 0,-2 0 0 0 0,-8-6 7 0 0,8 9-178 0 0,0-1 1 0 0,-1 1-1 0 0,1 1 1 0 0,-1 0-1 0 0,0 0 1 0 0,1 1-1 0 0,-1 0 1 0 0,-1 0-1 0 0,1 1 1 0 0,-4 1 177 0 0,14 0-26 0 0,-6 0-1570 0 0,2 4-3409 0 0,4-4 2246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2:19:05.565"/>
    </inkml:context>
    <inkml:brush xml:id="br0">
      <inkml:brushProperty name="width" value="0.1" units="cm"/>
      <inkml:brushProperty name="height" value="0.1" units="cm"/>
      <inkml:brushProperty name="color" value="#268BD2"/>
    </inkml:brush>
  </inkml:definitions>
  <inkml:trace contextRef="#ctx0" brushRef="#br0">3836 604 11602,'-10'-6'452,"0"-1"0,-1 1 0,1 1 0,-1 0 0,-1 0 0,1 1-1,0 0 1,-1 1 0,0 1 0,0 0 0,-5 0-452,-26-2-212,1 3 0,-26 2 212,41 0 356,-185 2-71,-187 8 756,311-4-766,0 4 1,1 4-1,-45 16-275,-301 116 445,379-128-414,-251 103 1166,-89 60-1197,340-156 155,2 3 1,1 1 0,2 3 0,-6 8-156,35-26 38,2 2 1,0 0 0,1 0-1,0 2 1,2 0 0,0 1-1,2 1 1,0 0 0,1 0-1,1 2 1,-2 6-39,6-10 11,1-6-12,1 2 1,1-1 0,0 0-1,1 3 1,-1 3-5,1-6-1,1-1-1,1 1 1,0 0-1,0 0 1,1 0-1,1 0 1,2 11 6,4 3 87,11 25-87,0 3 62,-2-6 19,-11-37-74,0 0-1,-1 0 1,-1 0-1,0 0 1,-1 1-1,1 10-6,-5 13 16,-2 1-1,-1-1 1,-1-1 0,-7 17-16,4-21 27,-1-1 0,-2-1-1,-1 0 1,-1 0 0,-4 2-27,-8 12 102,-3-2 0,-1-1 0,-21 21-102,39-49 8,-66 79 92,-55 68 36,-146 232 172,257-354-227,2 1 1,1 1-1,3 0 0,0 1 1,-3 22-82,-24 111 5,34-143 5,2 1-1,2 0 1,1 0 0,1 1 0,2-1-1,2 31-9,1-44-7,1 0 0,0-1-1,2 1 1,0-1 0,1 0-1,0 0 1,2 0 0,0-1 0,1 0-1,1-1 1,0 0 0,7 8 7,15 13 2,0-1 0,2-2 1,8 4-3,114 87 115,-32-26-12,-117-93-98,63 52 21,37 43-26,-87-79 4,-1 0 0,-1 1 0,0 1 0,-2 0 0,-1 2 0,-1-1 0,0 4-4,-2 0 5,-1 1-1,-2 0 1,-1 0 0,-1 1 0,-1-1 0,-2 4-5,16 216-7,-10 36 7,-27 147 104,2-147-42,16-149 148,18 124-210,-15-224 6,2 0 0,2-1 0,1 0 0,11 28-6,-10-37-27,2 0 0,1-1 0,1 0 0,1-1 0,1-1 0,8 9 27,0-5 30,2-1 0,0 0 0,2-2 0,1-2 0,1 0 0,0-2 0,14 6-30,31 13 56,2-2-1,55 17-55,44 7-135,-72-27 250,33 19-115,-104-39 22,-1 1-1,-1 2 0,0 1 1,-1 1-1,-2 2 0,4 4-21,-9-4-9,0 2-1,-1 0 1,-2 1 0,0 2-1,-2 0 1,4 9 9,2 9-37,-2 1-1,-2 0 1,10 37 37,-13-33 53,3 0-1,1-2 1,13 17-53,-19-37-10,2-1-1,1-1 1,2-1 0,0 0-1,1-2 1,10 8 10,2-4 6,1-1 0,0-1 1,2-2-1,1-2 0,1-1 0,1-2 0,12 3-6,24 6-23,1-4 0,2-2-1,34 2 24,35-2 44,0-6 0,55-5-44,36 1 48,104 2 91,-270-12-88,-1 3 0,0 4 1,45 11-52,-52-5 17,-1 2-1,-1 4 1,0 1 0,9 9-17,-47-18 2,1 1-1,-2 1 0,0 2 0,-1 0 0,0 2-1,-6-4 8,-1 0-1,-1 1 0,-1 1 0,0 0 0,-1 1 0,0 0 1,0 4-8,14 29-11,-13-23-6,2-1 1,10 15 16,10 10 12,19 26 36,-40-57-16,-8-12-12,-1 0 0,1-1 1,1 0-1,3 4-20,2-1-6,1 0 1,0-1-1,0 0 0,0-1 1,1-1-1,1 0 1,-1-1-1,9 2 6,-1-2 8,-1 0 1,1-2-1,0-1 1,1 0-1,15-1-8,12-4 52,0-1 0,-1-3 0,1-2-1,-1-2 1,4-3-52,38-15 191,87-38-191,-9 3-16,65-7 288,-153 47-177,-38 10-75,0 2 1,23-2-21,-53 11 7,1 1-1,-1 0 1,1 1 0,0 0-1,-1 1 1,1 1 0,-1 0-1,0 1 1,1 0-1,3 3-6,145 63 53,-65-26-63,-58-28 22,0-3-1,2-1 0,-1-2 1,1-2-1,0-1 1,1-2-1,2-2-11,-6-2-20,-1-2-1,0-1 1,0-2-1,16-5 21,141-38-29,-179 43 28,125-37 22,-2-6-1,-3-7 0,93-52-20,12-7-19,-166 85 38,1 3 0,25-3-19,-32 12 38,1 3 0,44-2-38,-79 13 11,0 2 0,0 1 0,0 2 0,-1 1 0,1 2 0,11 3-11,-30-3-20,1 0 0,-1 0 0,0 1 0,10 7 20,55 33-15,-46-24-8,-13-10-15,18 11 52,24 11-14,-49-28 17,0 0 0,0-1 0,1-1 0,0 0 0,-1-1 0,13 1-17,9-2 4,1-1 1,-1-2 0,0-2-1,0-1 1,15-5-5,7-3 20,0-4 1,49-20-21,-43 10-49,25-17 49,35-16-38,-32 25 71,1 4 0,1 4 0,3 3-33,-59 16-19,1 1 0,0 2 0,28 1 19,-49 3-14,0 0-1,0 1 1,6 2 14,-17-2-5,0 1 1,0-1-1,0 1 1,0 1-1,0-1 0,-1 1 1,1 0-1,-1 1 1,0-1-1,1 2 5,7 5 5,0-1 0,0-1 0,1 0 0,0-1 1,15 5-6,20 4 67,10 1-67,-55-16 3,87 21-10,81 9 7,-113-23-6,20 3-12,1-3 18,168-2 2,0-9-1,34-15-1,343-8 158,-582 26-198,0 2 1,-1 2 0,6 2 39,-27-2 12,-1 1 1,0 1-1,-1 0 1,0 2-1,0 0 0,0 1 1,3 3-13,-17-8-6,27 15-50,-1 1 0,26 22 56,-29-17 14,2-1 0,1-1 0,1-2 0,0-1 0,4-1-14,-10-7-8,1-2 0,0 0-1,0-2 1,0-1 0,1-2 0,1 0 0,-1-2-1,4-1 9,53-1 43,0-4 0,-1-4 0,1-3 0,25-9-43,332-89-48,-171 37 27,-137 41 84,4 6-63,-76 15-34,0 3 1,20 3 33,-51 3-26,0 2 1,-1 1 0,0 1 0,1 2-1,14 5 26,8 6 20,-1 2 0,0 2 1,9 9-21,-29-15 9,45 21-3,2-3 0,7-2-6,-53-22 3,1-1 0,0-2 1,15 0-4,101 0 42,-38-8-60,0-4-1,94-20 19,2-13 74,4-10-74,190-62 85,153-35-282,-143 73 291,-325 63-99,1 3 1,1 5-1,58 7 5,-105 1 24,1 1-1,-1 3 0,38 14-23,-30-9-46,0-2 0,30 3 46,-10-7 17,2-4 0,-1-3 1,67-7-18,-93-1 1,1-2 0,-1-2 0,-1-2 0,16-7-1,173-73-21,-132 50 52,-14 6-41,-1-3 0,-2-4 0,47-34 10,298-243-19,-299 219 39,-50 36 112,62-64-132,43-42-70,-106 99-21,89-89 117,-46 43 206,-95 89-270,-1-1-1,-1-1 0,-1-1 1,-2-2-1,17-34 39,38-51-95,-3 4 110,-24 31 115,43-53-130,-62 96 32,2 2 1,2 1-1,1 1 1,4 0-33,35-22-262,28-14 262,47-35-20,-6 5 228,-48 36-185,-35 22-23,-1-3 0,52-54 0,13-20-50,-112 108 15,-2-1 1,0 0 0,0 0-1,-1-2 1,-1 1 0,0-4 34,-4 10 54,-4 6-36,-1 0 1,1 0 0,-1 0 0,0 0 0,0 0 0,-1-1 0,1 1 0,-1 0-1,0 0 1,0 0 0,0-1 0,-1 1 0,0-2-19,0-1 5,1-1-1,0 0 1,0 1 0,1-3-5,14-60-144,-13 58 124,1 1 1,0 0-1,4-8 20,-4 10 37,0 0 0,0 0 0,-1 0-1,0 0 1,0 0 0,-1-2-37,0-16 19,2-32-94,-3 1 1,-3-15 74,-1 7 45,4-21-45,-1 15 53,-2-3-53,-1 32-8,-2 0 0,-2 0-1,-1 0 1,-3 1 0,-1 1-1,-2 0 1,-2 1 0,-3-3 8,-3-1-25,-13-29 32,-4 3 0,-17-21-7,16 32-67,2-3 67,26 40 23,2-1 1,0 0-1,1-1 1,-4-17-24,10 22 4,0 0 1,1 0-1,1 0 1,1-1 0,1 1-1,0 0 1,2 0 0,2-14-5,8-30 135,20-60-135,-7 27 22,-17 62-84,-1-1 0,-2 1-1,0-27 63,-5 45-2,0-1 0,-1 0 0,-1 1 0,-1 0 0,0-1 0,-1 1-1,-1 0 1,-6-15 2,-15-21 34,-2 1 0,-3 1-1,-1 1 1,-23-23-34,13 21 44,-36-33-44,47 52-5,2 1 8,-1 2 1,-1 0-1,-1 3 0,-2 0 1,-33-19-4,31 27 15,-1 1 1,0 2-1,-14-3-15,-118-31-106,-18-6-4,153 43 134,0-2 0,1-1 0,1-1 1,-9-8-25,20 10 2,0-1 1,1-1-1,1-1 1,1-1-1,0 0 1,1-1-1,1-1 1,-12-20-3,11 8 24,1 0 1,1-1 0,-9-31-25,14 33 6,-2 1 1,-1 0-1,-1 1 1,-2 0-1,-2-1-6,-7-2-7,-1 0-1,-1 2 0,-24-20 8,-9-3-85,-29-17 85,28 27 26,-1 3-1,-2 2 1,-1 3-1,-2 3 1,-2 3 0,-14-2-26,-418-112-71,335 107-29,-50 0 100,-172-11-142,336 41 115,-316-19 152,179 15 42,-84-19-137,185 17-94,13 3 11,-112-16 22,132 15 25,1-2-1,-23-10 7,-36-17 7,2-5 1,2-4 0,-10-12-8,71 32 4,1-2 0,2-2 0,1-2 0,2-2 0,2-2 0,1-1 0,-18-25-4,30 33 5,-1 1 1,-2 2-1,0 1 1,-2 1 0,-1 2-1,-1 2 1,-1 0 0,-1 3-1,-19-8-5,-61-23-2,-45-10 2,107 43-6,-2 2-1,0 3 0,0 2 0,-15 1 7,-48 3 0,-1 4-1,0 6 1,-20 7 0,-357 59-31,137 3 39,126-23-119,216-46 96,-528 92 300,491-92-388,-1-1 0,-18-4 103,-20 0 51,-174 10 52,-16 12-103,-21 17-59,-240 22 62,429-53 43,-1-6 0,-63-8-46,140 3-44,-26-5 44,49 5 1,0-1-1,0 0 0,0-1 0,-12-6 0,-226-104-79,191 91 70,-1 2 0,-1 3-1,-47-7 10,-19 8 16,-1 6 0,0 5 0,-20 6-16,-15 13-5,-23 9 5,155-16 1,-39 5 28,-309 38-32,43-10-151,269-33 203,0-4 0,0-3 0,-55-9-49,91 6-3,1-1 0,0-2 0,0-1 0,1-2 0,-12-7 3,-194-80 19,223 92-50,-20-6 29,1 1 1,-2 2-1,1 2 0,-1 2 0,-1 1 0,1 2 1,-1 1-1,-8 2 2,-43 6 53,-1 3 0,-78 19-53,-45 21-232,-26 17 232,118-31 47,-70 25 32,97-29-22,43-16 34,-38 7-91,61-17-10,0-1-1,-1-1 1,1-2-1,-3-1 11,21-1-10,0 0 1,0 0-1,0-1 0,0-1 0,0 0 0,0 0 0,1-1 1,-1 0-1,1-1 0,0 0 0,0-1 0,1 0 0,0-1 1,0 0-1,0 0 0,-6-8 10,-29-22 43,-2 2-1,-1 2 1,-45-24-43,80 50 4,-14-7-23,-1 0 0,0 2 0,-1 1-1,0 1 1,-1 1 0,0 2 0,-6 0 19,-40-4 21,0 2 0,-18 4-21,-3 3-28,0 5 0,-66 10 28,-188 39 20,-187 53 89,268-49-137,120-23 122,-79 31-94,67-18-20,-1-8 1,-106 10 19,206-35 22,0 2-1,1 3 1,-22 12-22,57-20-1,-25 4-26,1-2 0,-2-1 0,-44 1 27,-55 12-98,79-9 130,8-1-43,-1-2 1,-32 0 10,42-8 11,-1-3-1,0-2 1,1-3 0,-6-3-11,44 4-67,1 0 1,0-1 0,0-1 0,0-1 0,1 0-1,-1-1 1,-10-7 66,20 11-237,0-1 0,0 0 0,0-1 0,1 1 0,-1-1-1,1 0 1,0-1 0,1 1 0,0-1 0,-1 0 0,2 0 0,-1 0-1,1-1 1,0 1 0,0-1 0,1 0 0,0 0 0,0 1 0,0-2 237,2 6-180,-1 0 0,1-1 0,0 1 0,-1 0 0,1 0 0,0 0 0,0 0 0,1 0 0,-1 0 0,0 0 0,1-1 0,-1 1 0,1 0 0,0 0 0,0 0 0,0 0 0,-1 1 0,2-1 0,-1 0 0,1-1 180,-1 2-73,1 1 1,-1-1-1,0 0 0,1 1 0,-1-1 0,1 1 1,0 0-1,-1-1 0,1 1 0,-1 0 0,1 0 1,-1 0 72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2:19:36.896"/>
    </inkml:context>
    <inkml:brush xml:id="br0">
      <inkml:brushProperty name="width" value="0.1" units="cm"/>
      <inkml:brushProperty name="height" value="0.1" units="cm"/>
      <inkml:brushProperty name="color" value="#E71224"/>
    </inkml:brush>
  </inkml:definitions>
  <inkml:trace contextRef="#ctx0" brushRef="#br0">17980 3970 7266,'64'81'3111,"-60"-77"-2688,-1 0 1,1 0-1,0 0 0,0 0 1,1 0-424,10 1 874,-6-3-554,5 1 20,0 0 0,0-2 0,0 1 0,0-2-1,0 0 1,11-2-340,19 1 239,14 4-32,-33-1-51,1-1 1,-1-1-1,19-3-156,119-26 816,0-7-1,64-27-815,146-33 738,-232 72-313,141-5-425,-132 15 66,-6 2 54,125-15 89,-91 8 172,-97 12-294,-1-3 0,77-20-87,-28-7 281,-1-6 0,-2-5 1,2-8-282,106-40 315,-9 3-349,-153 58 130,-2-4 0,2-5-96,132-95 358,-142 96-284,194-142 414,-166 113-385,60-63-103,-114 99 26,128-132 257,-128 127-176,-1-2 0,-2-2 0,4-11-107,-5 2 82,-2 0 1,12-35-83,-32 63 42,0 0-1,-2-1 1,-1-1-1,-1 1 1,-1-1-1,1-24-41,-5 12 5,-1 1 0,-2-1-1,-1 1 1,-3-5-5,-7-31-3,-4 1 0,-8-21 3,15 66 13,-1 0 0,-1 0 0,-1 2 0,-2 0 0,0 0 0,-2 1 0,-4-3-13,0 5 6,0 0-1,-2 2 0,-1 0 0,-9-5-5,-106-73 17,69 52-15,24 14 2,-2 2 0,-1 2-1,-47-20-3,9 16-21,-1 3-1,-2 4 0,-1 4 1,0 4-1,-63-4 22,64 15-11,-1 4-1,-1 3 0,1 5 1,-6 5 11,-88 15 111,-88 28-111,95-16 4,-94 20-56,172-30 414,-69 28-362,121-38-6,0-2 1,-1-2-1,0-2 1,-1-2-1,0-3 1,0-1-1,0-3 1,0-2-1,-4-2 6,36 1 13,0 0 0,0-1 0,1-1 0,-1-1 0,1 0-1,0-1 1,0-1 0,0 0 0,1-1 0,0-2-13,-149-99 238,155 103-233,-99-59 238,-59-50-243,22 2 130,-79-60-208,201 156 94,-1 2-1,-1 1 1,0 1-1,0 1 0,-1 2 1,-1 0-1,0 2 1,0 1-1,-27-3-15,-38-1-80,0 4 0,-39 4 80,85 3-55,-128 0 140,-2 7-85,66 3 52,0 4-1,-12 9-51,-4 6-32,-66 12-26,-2-2 125,-20 3-2,169-35-107,-20 4 73,-1-3 0,-46-1-31,-71-3 30,-59-2-148,64-2 169,1 7 0,1 9 0,-159 34-51,79 15 3,211-52-54,-1 2 4,0 1 0,1 3 0,-29 17 47,4 3 48,-52 39-48,66-43-22,-37 17 22,20-13 186,51-26-161,-2-3 0,1 0 0,-1-1 1,-13 2-26,-103 21-160,138-32 156,-77 15-12,-1-3 1,1-4-1,-2-3 1,1-4-1,0-3 1,-60-11 15,47 1 2,-60-8-2,86 9-13,-19-3 66,1-4-1,-23-10-52,-6-7 54,-1 5-1,-46-3-53,-215-15-150,269 41 175,1 4 0,-60 8-25,-68 20 86,-49 4-236,186-25 168,-1-5-1,0-3 1,1-5 0,-8-5-18,78 7 31,1-1 1,0 0 0,0-3 0,0 0-1,-4-4-31,-61-25-90,22 17 82,-2 3 1,0 3 0,0 3-1,-2 3 1,1 4 0,-15 2 7,-13 3-11,0 5 0,-73 12 11,-385 66 71,499-72-84,0-2 1,-1-3-1,-39-3 13,70-2-8,1-2 0,-1-1 0,0-2 0,1 0 0,0-2 0,1-1 1,0-2-1,-7-4 8,19 8-4,1-2 1,0 0-1,1-1 1,0 0 0,1-1-1,-2-2 4,-4-6 13,1-1 0,1 0 0,-10-16-13,16 20 0,-10-14 37,-1 1 1,-1 1-1,-20-18-37,22 28-3,-1 0 0,0 2 0,-1 0 0,0 1 0,-1 2 0,-1 0 0,-1 2 0,1 1 0,-1 0 0,-13-1 3,-18-1-35,0 2-1,-51-2 36,9 7 27,-29 5-27,29 6 30,0 3 1,-82 19-31,47 2-15,-102 38 15,73-15 20,-407 129-93,539-174 87,0-1-1,-1-1 0,0-1 1,0-2-1,0-1 1,-17-2-14,10-3-2,0-1 0,0-2 0,0-2 0,1-1 0,-3-3 2,-4-3 23,1-1 1,0-2 0,2-2-1,-21-14-23,29 15-15,0 0-1,-1 2 0,-1 2 0,-1 1 0,0 2 1,-26-5 15,-20 2 0,-67-2 0,-88 4-42,191 11 53,-218-2-32,-79 16 21,-243 37-55,302-25 177,220-22-148,0-4-1,0-2 1,-27-7 26,75 8 1,0 0 1,0-2 0,1 0-1,0-1 1,0 0 0,0-1-1,-2-3-1,7 4 7,0-1 0,1-1-1,-1 0 1,1 0 0,1-1 0,0-1-1,0 1 1,1-1 0,-7-11-7,10 14-4,-1-1 1,1 1-1,-1 0 1,-1 0 0,0 0-1,0 1 1,0 0-1,0 1 1,-1 0 0,0 0-1,0 0 1,0 1-1,-1 0 1,1 1-1,-1 0 1,-8-2 3,-17-3 5,-1 1 0,0 2 0,0 1 0,0 2-1,0 1 1,-1 2 0,1 2 0,0 1 0,-28 7-5,-374 95-39,374-85 31,2 3-1,-31 17 9,-55 23 13,65-34 17,-79 31-38,111-39 10,1 1 0,-6 8-2,-51 37-88,-72 63 88,163-120 0,-1 2 2,-1 1 0,-1 3-2,12-11 3,1 0-1,0 0 1,0 0 0,0 1 0,1 0 0,0 0 0,-1 3-3,1-1 11,0 1 0,1 0 1,0 0-1,0 0 1,1 0-1,0 1 0,1 3-11,1-7-9,0 0 0,0 0 0,1 0 0,0-1 0,0 1-1,1 0 1,0-1 0,0 1 0,0-1 0,1 1-1,3 4 10,13 24 14,-8-17-15,0 1 0,-2 0 0,0 0-1,-2 1 1,6 20 1,-7-9-15,-1 1 0,-1 0 0,-2 31 15,-3 10-27,-5 14 27,0-42-25,-1-1 0,-2 0 0,-9 23 25,-48 127 23,46-140 5,2 1 0,3 0 0,3 2-1,2-1 1,-1 32-28,5 2 25,6 78-25,3-126-3,1 1 1,2-1-1,3 0 1,0-1-1,4 2 3,-4-18-2,1-1 0,1-1 0,1 0 0,1-1-1,1 0 1,1-1 0,1 0 0,13 12 2,2-2-5,0-1 1,2-1-1,1-2 0,31 18 5,11-1-35,1-4-1,73 27 36,-26-11-8,-90-41 10,-2 2-1,0 2 0,-1 0 0,0 3 0,-2 0 0,-1 2 1,-1 1-1,-1 1 0,12 16-1,5 16 0,-4 1 0,25 50 0,-51-86-1,0-2 9,0 0 0,1-1 0,1 0 1,1-2-1,1 0 0,0-1 1,11 8-9,-12-13-8,1 0 1,0-1 0,1 0 0,0-2 0,0 0 0,1-1-1,0-1 1,1-1 0,6 1 7,13 1-15,1-2 0,0-1 0,1-3 1,-1-1-1,40-5 15,51-10-1,21-9 1,-131 19-9,291-57 150,37-25-141,56-10-60,-401 95 59,92-19-35,0 3 0,51 0 36,-108 14 0,0 3-1,0 1 1,1 2-1,-1 1 1,0 2 0,-1 2-1,26 9 1,-26-3 23,0 1 1,-1 2-1,-1 2 0,-1 1 0,0 2 0,10 10-23,13 7-33,1-2 1,11 3 32,127 59 84,-165-83-96,49 21 15,0-4 0,27 5-3,-41-19 0,0-3 1,1-3-1,1-3 0,24-2 0,86 1-10,9-9 10,146-11 67,276-45-67,-414 32-163,67 6 163,-215 17 3,152-2 17,-169 4-43,336 11 52,-191 1 78,12 9-107,358 45-35,-374-56 6,35 0 35,136 3 44,-267-15-51,0-3 0,0-3 0,33-10 1,206-56 50,52-10 18,-333 77-83,393-61-34,-328 57 82,1 4 0,-1 4-1,35 7-32,-89 0-35,-1 2 1,35 9 34,86 31-68,-120-33 67,154 51 103,-148-51-98,0-2-1,1-2 0,0-2 0,1-3 0,52-2-3,79-9-1,0-8 0,84-22 1,123-24 6,-5-9 16,-318 56-21,102-16 100,2 8-101,-91 14-29,1 4 0,-1 3-1,1 4 1,-1 3 0,25 8 29,230 56 76,-235-50-75,1-4 1,14-4-2,205 9-1,-279-19 17,489 4-5,-343-9 26,38-5-17,-105 1 18,111 10-38,113 36 24,-320-36-54,24 5 67,-1-3 0,44 0-37,31-8 21,0-5 0,-1-6 1,23-9-22,-69 5 42,12-7-42,50-13-3,-107 31-15,1 0 0,0 3 0,15 0 18,-16 2-193,-1 2 0,1 0 1,0 3 192,-24-4-262,-1 1 1,1 1 0,0-1-1,-1 1 1,1 0 0,-1 1-1,1-1 1,-1 2 0,0-1-1,0 0 1,0 1 0,-1 0-1,1 0 1,-1 1 0,0 0-1,1 0 262,11 23-1496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20:36.950"/>
    </inkml:context>
    <inkml:brush xml:id="br0">
      <inkml:brushProperty name="width" value="0.1" units="cm"/>
      <inkml:brushProperty name="height" value="0.1" units="cm"/>
      <inkml:brushProperty name="color" value="#E71224"/>
    </inkml:brush>
  </inkml:definitions>
  <inkml:trace contextRef="#ctx0" brushRef="#br0">1 1129 6769,'2'-16'3270,"1"2"-403,-1 0 1,-1-10-2868,-1 22 133,0 1-1,1-1 1,-1 0-1,0 1 1,0-1 0,1 0-1,-1 1 1,1-1-1,0 0 1,-1 1 0,1-1-1,0 1 1,0-1-1,1 0-132,-2 2 398,2 5-2,14 39 82,0 0 21,-2 1-1,3 20-498,4 45 701,-5-26 489,20 58-1190,-29-118 77,2-1-1,1 0 1,1-1-1,1 0 1,7 10-77,-1-10 34,-7-16-33,-11-6-2,1 0 0,-1 0 0,0 0 0,1 0 0,-1 0 0,0 0 0,1 0 0,-1 0 0,0 0 0,0 0 0,1 0 0,-1 0 0,0-1 0,1 1 0,-1 0 0,0 0 0,0 0 0,1 0 0,-1-1 0,0 1 0,0 0 0,1 0 0,-1-1 0,0 1 0,0 0 0,0 0 0,0-1-1,1 1 1,-1 0 0,0 0 0,0-1 0,0 1 1,4-11 33,-1 0 0,0 0 0,0-2-33,3-10 9,5-22 17,-1 4-11,2 0-1,3-3-14,19-40 189,3 2 0,4 1 0,14-14-189,-20 40 134,3 1 0,2 1 0,2 3 0,40-36-134,311-276 424,-197 199-467,27-6 43,-164 126-241,3 3 1,1 3-1,5 1 241,-34 24-823,-33 12 733,-1-1 1,1 1 0,-1 0-1,1 0 1,0 0-1,-1 0 1,1 0-1,-1 0 1,1 0 0,-1 0-1,1 0 1,0 0-1,-1 0 1,1 0-1,-1 0 1,1 0 0,-1 0-1,1 0 1,-1 1-1,1-1 1,0 0 0,-1 0-1,1 1 1,-1-1-1,0 0 1,1 1-1,-1-1 90,1 1-158,-1-1 0,0 1 0,0 0 0,0-1 0,0 1 0,0 0 0,-1-1 0,1 1 0,0-1 0,0 1 0,0 0 0,0-1 0,-1 1 0,1-1 0,0 1 0,-1-1 0,1 1 0,0-1 0,-1 1 0,1-1 0,0 1 0,-1-1 0,1 1 0,-1-1 158,-3 4-605,0-1 1,-1 1-1,1-1 0,-5 2 605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23:45:54.925"/>
    </inkml:context>
    <inkml:brush xml:id="br0">
      <inkml:brushProperty name="width" value="0.1" units="cm"/>
      <inkml:brushProperty name="height" value="0.1" units="cm"/>
      <inkml:brushProperty name="color" value="#E71224"/>
    </inkml:brush>
  </inkml:definitions>
  <inkml:trace contextRef="#ctx0" brushRef="#br0">1 699 9890,'27'-95'3073,"-26"93"-2951,-1 0 0,1-1 0,-1 1 0,0 0 0,0 0 0,1 0 0,-2-1 0,1 1 0,0 0 0,0 0 0,-1 0-122,3 0 1774,-1 2-1452,0 5 259,12 38 147,16 57 290,-12-22-311,-9-37-145,2 1 0,11 27-562,-19-63 59,1 1-1,0 0 1,1-1-1,1 3-58,-4-7 10,0-1 0,0 0 0,0 1 0,0-1-1,1 0 1,-1 0 0,0 1 0,0-1-1,1 0 1,-1 0 0,1-1 0,-1 1 0,1 0-1,-1 0 1,1-1 0,0 1 0,-1-1-1,1 1 1,0-1-10,-1 0 5,0 0 0,0 0 0,0-1 0,0 1 0,0 0 0,0-1 0,1 1 0,-1 0 0,0-1 0,-1 1-1,1-1 1,0 0 0,0 1 0,0-1 0,0 0 0,0 1 0,0-1 0,-1 0 0,1 0 0,0 0 0,-1 0 0,1 0-5,13-25 104,-12 22-89,14-25 33,1-1 0,2 2 0,1 1-1,16-17-47,24-33 29,-25 32 200,1 1 0,2 2-1,2 2 1,2 2 0,2 1 0,36-23-229,46-21 498,25-18-115,-95 58-281,53-38 40,-84 63-133,0 1 0,2 2 0,13-6-9,-8 6-858,-1-1-1,5-4 859,-19 2-3514,-12 19 2285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5T09:10:36.105"/>
    </inkml:context>
    <inkml:brush xml:id="br0">
      <inkml:brushProperty name="width" value="0.1" units="cm"/>
      <inkml:brushProperty name="height" value="0.1" units="cm"/>
      <inkml:brushProperty name="color" value="#E71224"/>
    </inkml:brush>
  </inkml:definitions>
  <inkml:trace contextRef="#ctx0" brushRef="#br0">141 0 4361,'-93'16'1771,"89"-15"-1639,1-1 0,-1 1-1,1 1 1,-1-1 0,1 1 0,0-1 0,-1 1 0,1 0-1,0 0 1,0 0-132,2-1 54,0 0-1,0 0 0,0 0 1,1 0-1,-1 0 1,0 0-1,1 0 0,-1 0 1,0 0-1,1 0 1,-1 0-1,1 0 0,0 0 1,-1 0-1,1 0 1,0 1-1,0-1 0,0 0 1,0 1-54,0 1 66,1-1 0,-1 0 1,1 1-1,0-1 0,0 0 0,0 0 1,0 1-1,1-1 0,-1 0 0,0 0 0,1 0 1,-1 0-1,1-1 0,0 1 0,0 0 1,0-1-1,0 1 0,0-1 0,2 1-66,16 9 346,1-1 0,0-2 0,1 0-1,0-1 1,23 4-346,-28-7 148,157 32 1029,-85-20-120,43 16-1057,-76-14 326,-1 1 0,-1 4 1,35 19-327,-62-27 150,-1 0 1,0 2-1,-1 1 1,-1 2-1,-1 0 1,-1 1-1,19 22-150,-29-25 92,0-1 0,0 1 0,-2 1 0,0 0 0,-2 1 0,0-1 0,-1 2 0,4 18-92,3 23 295,-4 1 0,0 22-295,-6-30 287,-3 41-287,-2-19 103,-2 180 108,-3-90-125,2-67-49,-6 93 16,-6 53-20,-2 76 10,8-20 19,-13 2-62,17-246 5,-22 309 16,26-283-13,4 0-1,3 0 1,9 31-8,23 101 16,4 2 8,-36-193-20,3 21 14,2-1 0,14 36-18,-4-30 41,1-1 1,3-1-1,22 34-41,-28-54 43,2-2 0,0 0 0,2-1 0,1-1-1,1-1 1,16 12-43,-14-15 33,2-1 0,0-2 0,2-1-1,-1-1 1,2-1 0,0-2 0,1-1 0,0-1-1,1-2 1,0-1 0,0-2 0,6-1-33,16 0 33,-29-4-369,0 2 0,12 3 336,-29-4-627,-2-1-3271,-11-10 2246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9B148-6B15-4745-A49D-0283E1611B7B}" type="datetimeFigureOut">
              <a:rPr lang="en-US" smtClean="0"/>
              <a:t>3/17/20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A4FA0-7F75-431A-A22D-CF381AB774B3}" type="slidenum">
              <a:rPr lang="en-US" smtClean="0"/>
              <a:t>‹#›</a:t>
            </a:fld>
            <a:endParaRPr lang="en-US"/>
          </a:p>
        </p:txBody>
      </p:sp>
    </p:spTree>
    <p:extLst>
      <p:ext uri="{BB962C8B-B14F-4D97-AF65-F5344CB8AC3E}">
        <p14:creationId xmlns:p14="http://schemas.microsoft.com/office/powerpoint/2010/main" val="4125620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it’s extremely exciting to be here!</a:t>
            </a:r>
          </a:p>
        </p:txBody>
      </p:sp>
      <p:sp>
        <p:nvSpPr>
          <p:cNvPr id="4" name="Slide Number Placeholder 3"/>
          <p:cNvSpPr>
            <a:spLocks noGrp="1"/>
          </p:cNvSpPr>
          <p:nvPr>
            <p:ph type="sldNum" sz="quarter" idx="5"/>
          </p:nvPr>
        </p:nvSpPr>
        <p:spPr/>
        <p:txBody>
          <a:bodyPr/>
          <a:lstStyle/>
          <a:p>
            <a:fld id="{37BA4FA0-7F75-431A-A22D-CF381AB774B3}" type="slidenum">
              <a:rPr lang="en-US" smtClean="0"/>
              <a:t>1</a:t>
            </a:fld>
            <a:endParaRPr lang="en-US"/>
          </a:p>
        </p:txBody>
      </p:sp>
    </p:spTree>
    <p:extLst>
      <p:ext uri="{BB962C8B-B14F-4D97-AF65-F5344CB8AC3E}">
        <p14:creationId xmlns:p14="http://schemas.microsoft.com/office/powerpoint/2010/main" val="765442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turn to clustering.</a:t>
            </a:r>
          </a:p>
        </p:txBody>
      </p:sp>
      <p:sp>
        <p:nvSpPr>
          <p:cNvPr id="4" name="Slide Number Placeholder 3"/>
          <p:cNvSpPr>
            <a:spLocks noGrp="1"/>
          </p:cNvSpPr>
          <p:nvPr>
            <p:ph type="sldNum" sz="quarter" idx="5"/>
          </p:nvPr>
        </p:nvSpPr>
        <p:spPr/>
        <p:txBody>
          <a:bodyPr/>
          <a:lstStyle/>
          <a:p>
            <a:fld id="{37BA4FA0-7F75-431A-A22D-CF381AB774B3}" type="slidenum">
              <a:rPr lang="en-US" smtClean="0"/>
              <a:t>10</a:t>
            </a:fld>
            <a:endParaRPr lang="en-US"/>
          </a:p>
        </p:txBody>
      </p:sp>
    </p:spTree>
    <p:extLst>
      <p:ext uri="{BB962C8B-B14F-4D97-AF65-F5344CB8AC3E}">
        <p14:creationId xmlns:p14="http://schemas.microsoft.com/office/powerpoint/2010/main" val="173348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address the most elementary clustering model from statistics: the Gaussian mixture model.</a:t>
            </a:r>
          </a:p>
          <a:p>
            <a:r>
              <a:rPr lang="en-US" dirty="0"/>
              <a:t>Our data will consist of n vectors in d dimensions, each drawn from </a:t>
            </a:r>
          </a:p>
        </p:txBody>
      </p:sp>
      <p:sp>
        <p:nvSpPr>
          <p:cNvPr id="4" name="Slide Number Placeholder 3"/>
          <p:cNvSpPr>
            <a:spLocks noGrp="1"/>
          </p:cNvSpPr>
          <p:nvPr>
            <p:ph type="sldNum" sz="quarter" idx="5"/>
          </p:nvPr>
        </p:nvSpPr>
        <p:spPr/>
        <p:txBody>
          <a:bodyPr/>
          <a:lstStyle/>
          <a:p>
            <a:fld id="{37BA4FA0-7F75-431A-A22D-CF381AB774B3}" type="slidenum">
              <a:rPr lang="en-US" smtClean="0"/>
              <a:t>11</a:t>
            </a:fld>
            <a:endParaRPr lang="en-US"/>
          </a:p>
        </p:txBody>
      </p:sp>
    </p:spTree>
    <p:extLst>
      <p:ext uri="{BB962C8B-B14F-4D97-AF65-F5344CB8AC3E}">
        <p14:creationId xmlns:p14="http://schemas.microsoft.com/office/powerpoint/2010/main" val="3920822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BA4FA0-7F75-431A-A22D-CF381AB774B3}" type="slidenum">
              <a:rPr lang="en-US" smtClean="0"/>
              <a:t>28</a:t>
            </a:fld>
            <a:endParaRPr lang="en-US"/>
          </a:p>
        </p:txBody>
      </p:sp>
    </p:spTree>
    <p:extLst>
      <p:ext uri="{BB962C8B-B14F-4D97-AF65-F5344CB8AC3E}">
        <p14:creationId xmlns:p14="http://schemas.microsoft.com/office/powerpoint/2010/main" val="262957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A5CDF-4B22-4599-B0DF-A2B0FEA5D906}" type="slidenum">
              <a:rPr lang="en-US" smtClean="0"/>
              <a:t>47</a:t>
            </a:fld>
            <a:endParaRPr lang="en-US"/>
          </a:p>
        </p:txBody>
      </p:sp>
    </p:spTree>
    <p:extLst>
      <p:ext uri="{BB962C8B-B14F-4D97-AF65-F5344CB8AC3E}">
        <p14:creationId xmlns:p14="http://schemas.microsoft.com/office/powerpoint/2010/main" val="143329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A5CDF-4B22-4599-B0DF-A2B0FEA5D906}" type="slidenum">
              <a:rPr lang="en-US" smtClean="0"/>
              <a:t>48</a:t>
            </a:fld>
            <a:endParaRPr lang="en-US"/>
          </a:p>
        </p:txBody>
      </p:sp>
    </p:spTree>
    <p:extLst>
      <p:ext uri="{BB962C8B-B14F-4D97-AF65-F5344CB8AC3E}">
        <p14:creationId xmlns:p14="http://schemas.microsoft.com/office/powerpoint/2010/main" val="351683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A5CDF-4B22-4599-B0DF-A2B0FEA5D906}" type="slidenum">
              <a:rPr lang="en-US" smtClean="0"/>
              <a:t>52</a:t>
            </a:fld>
            <a:endParaRPr lang="en-US"/>
          </a:p>
        </p:txBody>
      </p:sp>
    </p:spTree>
    <p:extLst>
      <p:ext uri="{BB962C8B-B14F-4D97-AF65-F5344CB8AC3E}">
        <p14:creationId xmlns:p14="http://schemas.microsoft.com/office/powerpoint/2010/main" val="2281083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A5CDF-4B22-4599-B0DF-A2B0FEA5D906}" type="slidenum">
              <a:rPr lang="en-US" smtClean="0"/>
              <a:t>53</a:t>
            </a:fld>
            <a:endParaRPr lang="en-US"/>
          </a:p>
        </p:txBody>
      </p:sp>
    </p:spTree>
    <p:extLst>
      <p:ext uri="{BB962C8B-B14F-4D97-AF65-F5344CB8AC3E}">
        <p14:creationId xmlns:p14="http://schemas.microsoft.com/office/powerpoint/2010/main" val="152484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back out to the big picture</a:t>
            </a:r>
          </a:p>
        </p:txBody>
      </p:sp>
      <p:sp>
        <p:nvSpPr>
          <p:cNvPr id="4" name="Slide Number Placeholder 3"/>
          <p:cNvSpPr>
            <a:spLocks noGrp="1"/>
          </p:cNvSpPr>
          <p:nvPr>
            <p:ph type="sldNum" sz="quarter" idx="5"/>
          </p:nvPr>
        </p:nvSpPr>
        <p:spPr/>
        <p:txBody>
          <a:bodyPr/>
          <a:lstStyle/>
          <a:p>
            <a:fld id="{37BA4FA0-7F75-431A-A22D-CF381AB774B3}" type="slidenum">
              <a:rPr lang="en-US" smtClean="0"/>
              <a:t>55</a:t>
            </a:fld>
            <a:endParaRPr lang="en-US"/>
          </a:p>
        </p:txBody>
      </p:sp>
    </p:spTree>
    <p:extLst>
      <p:ext uri="{BB962C8B-B14F-4D97-AF65-F5344CB8AC3E}">
        <p14:creationId xmlns:p14="http://schemas.microsoft.com/office/powerpoint/2010/main" val="159373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this talk we saw one particularly fruitful bridge between optimization and algorithmic statistics: the Proofs to Algorithms method, which we leveraged to build a new clustering algorithm and new algorithms for elementary problems in heavy-tailed statistics.</a:t>
            </a:r>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0C9A5CDF-4B22-4599-B0DF-A2B0FEA5D906}" type="slidenum">
              <a:rPr lang="en-US" smtClean="0"/>
              <a:t>56</a:t>
            </a:fld>
            <a:endParaRPr lang="en-US"/>
          </a:p>
        </p:txBody>
      </p:sp>
    </p:spTree>
    <p:extLst>
      <p:ext uri="{BB962C8B-B14F-4D97-AF65-F5344CB8AC3E}">
        <p14:creationId xmlns:p14="http://schemas.microsoft.com/office/powerpoint/2010/main" val="984881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Because I want to draw a complete map of the algorithmic landscape of statistics, I also study computational lower bounds for statistics problems, focusing on the inherent limitations of powerful optimization tools like the sum of squares method. My work introduced a major new technique for proving such lower bounds, called “</a:t>
            </a:r>
            <a:r>
              <a:rPr lang="en-US" sz="1200" dirty="0" err="1"/>
              <a:t>pseudocalibration</a:t>
            </a:r>
            <a:r>
              <a:rPr lang="en-US" sz="1200" dirty="0"/>
              <a:t>”.</a:t>
            </a:r>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0C9A5CDF-4B22-4599-B0DF-A2B0FEA5D906}" type="slidenum">
              <a:rPr lang="en-US" smtClean="0"/>
              <a:t>57</a:t>
            </a:fld>
            <a:endParaRPr lang="en-US"/>
          </a:p>
        </p:txBody>
      </p:sp>
    </p:spTree>
    <p:extLst>
      <p:ext uri="{BB962C8B-B14F-4D97-AF65-F5344CB8AC3E}">
        <p14:creationId xmlns:p14="http://schemas.microsoft.com/office/powerpoint/2010/main" val="253821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about algorithms for high-dimensional statistics. High-dimensional statistics problems are the building blocks of machine learning and data science. These are problems like regression, clustering, PCA and its variants, sparse recovery, finding structure in networks, learning latent variable models, and more.</a:t>
            </a:r>
          </a:p>
        </p:txBody>
      </p:sp>
      <p:sp>
        <p:nvSpPr>
          <p:cNvPr id="4" name="Slide Number Placeholder 3"/>
          <p:cNvSpPr>
            <a:spLocks noGrp="1"/>
          </p:cNvSpPr>
          <p:nvPr>
            <p:ph type="sldNum" sz="quarter" idx="5"/>
          </p:nvPr>
        </p:nvSpPr>
        <p:spPr/>
        <p:txBody>
          <a:bodyPr/>
          <a:lstStyle/>
          <a:p>
            <a:fld id="{37BA4FA0-7F75-431A-A22D-CF381AB774B3}" type="slidenum">
              <a:rPr lang="en-US" smtClean="0"/>
              <a:t>2</a:t>
            </a:fld>
            <a:endParaRPr lang="en-US"/>
          </a:p>
        </p:txBody>
      </p:sp>
    </p:spTree>
    <p:extLst>
      <p:ext uri="{BB962C8B-B14F-4D97-AF65-F5344CB8AC3E}">
        <p14:creationId xmlns:p14="http://schemas.microsoft.com/office/powerpoint/2010/main" val="2300111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this talk we mostly saw ideas in optimization enabling new algorithms in statistics. But the connection goes both ways. For instance, my work has used subtle properties of random graphs, first studied in probability and statistics, to understand classic combinatorial optimization problems. And similarly, I have drawn inspiration from statistics ideas to analyze optimization algorithms which break important candidate pseudo-random generators in cryptography.</a:t>
            </a:r>
          </a:p>
        </p:txBody>
      </p:sp>
      <p:sp>
        <p:nvSpPr>
          <p:cNvPr id="4" name="Slide Number Placeholder 3"/>
          <p:cNvSpPr>
            <a:spLocks noGrp="1"/>
          </p:cNvSpPr>
          <p:nvPr>
            <p:ph type="sldNum" sz="quarter" idx="5"/>
          </p:nvPr>
        </p:nvSpPr>
        <p:spPr/>
        <p:txBody>
          <a:bodyPr/>
          <a:lstStyle/>
          <a:p>
            <a:fld id="{0C9A5CDF-4B22-4599-B0DF-A2B0FEA5D906}" type="slidenum">
              <a:rPr lang="en-US" smtClean="0"/>
              <a:t>58</a:t>
            </a:fld>
            <a:endParaRPr lang="en-US"/>
          </a:p>
        </p:txBody>
      </p:sp>
    </p:spTree>
    <p:extLst>
      <p:ext uri="{BB962C8B-B14F-4D97-AF65-F5344CB8AC3E}">
        <p14:creationId xmlns:p14="http://schemas.microsoft.com/office/powerpoint/2010/main" val="218225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covered some significant algorithm-design progress in this talk, the new algorithms we saw ultimately amount just to small dots on a still-largely-unexplored map. (This map is not drawn to scale.)</a:t>
            </a:r>
          </a:p>
        </p:txBody>
      </p:sp>
      <p:sp>
        <p:nvSpPr>
          <p:cNvPr id="4" name="Slide Number Placeholder 3"/>
          <p:cNvSpPr>
            <a:spLocks noGrp="1"/>
          </p:cNvSpPr>
          <p:nvPr>
            <p:ph type="sldNum" sz="quarter" idx="5"/>
          </p:nvPr>
        </p:nvSpPr>
        <p:spPr/>
        <p:txBody>
          <a:bodyPr/>
          <a:lstStyle/>
          <a:p>
            <a:fld id="{37BA4FA0-7F75-431A-A22D-CF381AB774B3}" type="slidenum">
              <a:rPr lang="en-US" smtClean="0"/>
              <a:t>59</a:t>
            </a:fld>
            <a:endParaRPr lang="en-US"/>
          </a:p>
        </p:txBody>
      </p:sp>
    </p:spTree>
    <p:extLst>
      <p:ext uri="{BB962C8B-B14F-4D97-AF65-F5344CB8AC3E}">
        <p14:creationId xmlns:p14="http://schemas.microsoft.com/office/powerpoint/2010/main" val="789464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techniques we developed, like Proofs to Algorithms, and new ones which will surely emerge from continuing to connect optimization and statistics, I’m really excited about where we can go next. </a:t>
            </a:r>
          </a:p>
          <a:p>
            <a:endParaRPr lang="en-US" dirty="0"/>
          </a:p>
          <a:p>
            <a:r>
              <a:rPr lang="en-US" dirty="0"/>
              <a:t>Most of the problems we talked about today are “unsupervised” learning problems. There are major problems in supervised learning which haven’t seen algorithmic progress in a decade, but I believe we should begin to be able to tackle some of them using Proofs to Algorithms.</a:t>
            </a:r>
          </a:p>
          <a:p>
            <a:endParaRPr lang="en-US" dirty="0"/>
          </a:p>
          <a:p>
            <a:r>
              <a:rPr lang="en-US" dirty="0"/>
              <a:t>And then there are these major mysterious regions at the bottom of the map, which are not drawn to scale. Essentially everything we discussed today was about frequentist statistics. But Bayesian statistics is equally important, and there are a host of computational problems where we don’t understand what is algorithmically possible. I’m excited to apply this optimization lens to Bayesian statistics.</a:t>
            </a:r>
          </a:p>
          <a:p>
            <a:endParaRPr lang="en-US" dirty="0"/>
          </a:p>
          <a:p>
            <a:r>
              <a:rPr lang="en-US" dirty="0"/>
              <a:t>Methods from statistical physics can be used to relate algorithms and their success or failure for statistics problems to the mathematics of freezing and melting and vaporization – the mathematics of phase transitions. This opens up an exciting possibility of using physics methods to understand optimization, and optimization to understand statistical physics.</a:t>
            </a:r>
          </a:p>
          <a:p>
            <a:endParaRPr lang="en-US" dirty="0"/>
          </a:p>
        </p:txBody>
      </p:sp>
      <p:sp>
        <p:nvSpPr>
          <p:cNvPr id="4" name="Slide Number Placeholder 3"/>
          <p:cNvSpPr>
            <a:spLocks noGrp="1"/>
          </p:cNvSpPr>
          <p:nvPr>
            <p:ph type="sldNum" sz="quarter" idx="5"/>
          </p:nvPr>
        </p:nvSpPr>
        <p:spPr/>
        <p:txBody>
          <a:bodyPr/>
          <a:lstStyle/>
          <a:p>
            <a:fld id="{37BA4FA0-7F75-431A-A22D-CF381AB774B3}" type="slidenum">
              <a:rPr lang="en-US" smtClean="0"/>
              <a:t>60</a:t>
            </a:fld>
            <a:endParaRPr lang="en-US"/>
          </a:p>
        </p:txBody>
      </p:sp>
    </p:spTree>
    <p:extLst>
      <p:ext uri="{BB962C8B-B14F-4D97-AF65-F5344CB8AC3E}">
        <p14:creationId xmlns:p14="http://schemas.microsoft.com/office/powerpoint/2010/main" val="5135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and much of my research, focus on basic algorithmic questions in high-dimensional statistics. First, which high-dimensional statistics problems have computationally efficient algorithms? What are the best algorithms for those problems? By “best” we might mean any of several important things: what are the most accurate algorithms” The fastest algorithms” The most robust algorithms” And so on.</a:t>
            </a:r>
          </a:p>
        </p:txBody>
      </p:sp>
      <p:sp>
        <p:nvSpPr>
          <p:cNvPr id="4" name="Slide Number Placeholder 3"/>
          <p:cNvSpPr>
            <a:spLocks noGrp="1"/>
          </p:cNvSpPr>
          <p:nvPr>
            <p:ph type="sldNum" sz="quarter" idx="5"/>
          </p:nvPr>
        </p:nvSpPr>
        <p:spPr/>
        <p:txBody>
          <a:bodyPr/>
          <a:lstStyle/>
          <a:p>
            <a:fld id="{37BA4FA0-7F75-431A-A22D-CF381AB774B3}" type="slidenum">
              <a:rPr lang="en-US" smtClean="0"/>
              <a:t>3</a:t>
            </a:fld>
            <a:endParaRPr lang="en-US"/>
          </a:p>
        </p:txBody>
      </p:sp>
    </p:spTree>
    <p:extLst>
      <p:ext uri="{BB962C8B-B14F-4D97-AF65-F5344CB8AC3E}">
        <p14:creationId xmlns:p14="http://schemas.microsoft.com/office/powerpoint/2010/main" val="185081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 feel for the core issues, let’s zoom in on a running example, which will sustain us for much of the talk: clustering. In a typical high-dimensional clustering problem, you have a data set X1…</a:t>
            </a:r>
            <a:r>
              <a:rPr lang="en-US" dirty="0" err="1"/>
              <a:t>Xn</a:t>
            </a:r>
            <a:r>
              <a:rPr lang="en-US" dirty="0"/>
              <a:t>, each of which is a point in a high-dimensional space – think of the dimension d as 50 or 100 or 1000 or more. The goal is to partition the dataset in to some kind of sensible clusters.</a:t>
            </a:r>
          </a:p>
          <a:p>
            <a:endParaRPr lang="en-US" dirty="0"/>
          </a:p>
          <a:p>
            <a:r>
              <a:rPr lang="en-US" dirty="0"/>
              <a:t>The classic theory-of-computing approach to clustering is to treat it as a worst-case problem, and try to design algorithms which will successfully cluster any data set, for instance by optimizing the k-means or k-median objective. These worst-case formulations are typically NP-hard, so the natural conclusion is that there should not be good algorithms for clustering. But this is clearly not in line with reality: clustering is ubiquitous and useful in practice.</a:t>
            </a:r>
          </a:p>
          <a:p>
            <a:endParaRPr lang="en-US" dirty="0"/>
          </a:p>
          <a:p>
            <a:r>
              <a:rPr lang="en-US" dirty="0"/>
              <a:t>A different approach comes from statistics, which has studied mathematical models for non-worst-case data for more than a hundred years. There is now a rich theory giving detailed answers to questions like “under what conditions are clusters unambiguously defined by data?” and “what is the best accuracy with which it is possible to recover a ground-truth clustering from a random data set?”. But the answers to these questions are typically non-algorithmic – we know how well the data could be clustered by God, but we don’t have efficient algorithms to do it.</a:t>
            </a:r>
          </a:p>
        </p:txBody>
      </p:sp>
      <p:sp>
        <p:nvSpPr>
          <p:cNvPr id="4" name="Slide Number Placeholder 3"/>
          <p:cNvSpPr>
            <a:spLocks noGrp="1"/>
          </p:cNvSpPr>
          <p:nvPr>
            <p:ph type="sldNum" sz="quarter" idx="5"/>
          </p:nvPr>
        </p:nvSpPr>
        <p:spPr/>
        <p:txBody>
          <a:bodyPr/>
          <a:lstStyle/>
          <a:p>
            <a:fld id="{37BA4FA0-7F75-431A-A22D-CF381AB774B3}" type="slidenum">
              <a:rPr lang="en-US" smtClean="0"/>
              <a:t>4</a:t>
            </a:fld>
            <a:endParaRPr lang="en-US"/>
          </a:p>
        </p:txBody>
      </p:sp>
    </p:spTree>
    <p:extLst>
      <p:ext uri="{BB962C8B-B14F-4D97-AF65-F5344CB8AC3E}">
        <p14:creationId xmlns:p14="http://schemas.microsoft.com/office/powerpoint/2010/main" val="129515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back out to all of algorithmic statistics, this gap between </a:t>
            </a:r>
            <a:r>
              <a:rPr lang="en-US" dirty="0" err="1"/>
              <a:t>classicxal</a:t>
            </a:r>
            <a:r>
              <a:rPr lang="en-US" dirty="0"/>
              <a:t> statistics and worst-case analysis is pervasive across hundreds of statistics problems. But there are rich and tantalizing questions sitting squarely in the gap, like </a:t>
            </a:r>
          </a:p>
          <a:p>
            <a:endParaRPr lang="en-US" dirty="0"/>
          </a:p>
          <a:p>
            <a:r>
              <a:rPr lang="en-US" dirty="0"/>
              <a:t>“what are the fundamental tradeoffs among accuracy, statistical resources, and computational resources”</a:t>
            </a:r>
          </a:p>
          <a:p>
            <a:endParaRPr lang="en-US" dirty="0"/>
          </a:p>
          <a:p>
            <a:r>
              <a:rPr lang="en-US" dirty="0"/>
              <a:t>Answering them requires us to build theory which bridges algorithm design and statistics.</a:t>
            </a:r>
          </a:p>
        </p:txBody>
      </p:sp>
      <p:sp>
        <p:nvSpPr>
          <p:cNvPr id="4" name="Slide Number Placeholder 3"/>
          <p:cNvSpPr>
            <a:spLocks noGrp="1"/>
          </p:cNvSpPr>
          <p:nvPr>
            <p:ph type="sldNum" sz="quarter" idx="5"/>
          </p:nvPr>
        </p:nvSpPr>
        <p:spPr/>
        <p:txBody>
          <a:bodyPr/>
          <a:lstStyle/>
          <a:p>
            <a:fld id="{37BA4FA0-7F75-431A-A22D-CF381AB774B3}" type="slidenum">
              <a:rPr lang="en-US" smtClean="0"/>
              <a:t>5</a:t>
            </a:fld>
            <a:endParaRPr lang="en-US"/>
          </a:p>
        </p:txBody>
      </p:sp>
    </p:spTree>
    <p:extLst>
      <p:ext uri="{BB962C8B-B14F-4D97-AF65-F5344CB8AC3E}">
        <p14:creationId xmlns:p14="http://schemas.microsoft.com/office/powerpoint/2010/main" val="164956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this in mind, here is my opinionated view of the state of the field of algorithmic statistics.</a:t>
            </a:r>
          </a:p>
          <a:p>
            <a:r>
              <a:rPr lang="en-US" dirty="0"/>
              <a:t>There are some islands of huge algorithmic success – there are classical examples like ordinary least squares regression, and more modern ones like the LASSO or L1 minimization for exploiting sparsity.</a:t>
            </a:r>
          </a:p>
          <a:p>
            <a:r>
              <a:rPr lang="en-US" dirty="0"/>
              <a:t>But these islands remain relatively isolated from each other – they use pretty distinct algorithmic ideas.</a:t>
            </a:r>
          </a:p>
          <a:p>
            <a:r>
              <a:rPr lang="en-US" dirty="0"/>
              <a:t>And they are surrounded by vast unexplored terrain – like on an old map, “there be dragons”.</a:t>
            </a:r>
          </a:p>
          <a:p>
            <a:r>
              <a:rPr lang="en-US" dirty="0"/>
              <a:t>In this sea of the unknown, there are numerous basic unsolved algorithms problems where worst-case analysis and classical statistics on their own don’t give us the whole algorithmic picture.</a:t>
            </a:r>
          </a:p>
          <a:p>
            <a:r>
              <a:rPr lang="en-US" dirty="0"/>
              <a:t>Algorithm design for these problems remains more art than science, because we lack general-purpose algorithm design principles, at least if you want algorithms with provable statistical and computational guarantees: most algorithms like this are designed on a relatively ad hoc basis.</a:t>
            </a:r>
          </a:p>
          <a:p>
            <a:r>
              <a:rPr lang="en-US" dirty="0"/>
              <a:t>Finally, we don’t know when to give up on a problem and reformulate it, because we have a poor understanding of computational hardness for these problems.</a:t>
            </a:r>
          </a:p>
        </p:txBody>
      </p:sp>
      <p:sp>
        <p:nvSpPr>
          <p:cNvPr id="4" name="Slide Number Placeholder 3"/>
          <p:cNvSpPr>
            <a:spLocks noGrp="1"/>
          </p:cNvSpPr>
          <p:nvPr>
            <p:ph type="sldNum" sz="quarter" idx="5"/>
          </p:nvPr>
        </p:nvSpPr>
        <p:spPr/>
        <p:txBody>
          <a:bodyPr/>
          <a:lstStyle/>
          <a:p>
            <a:fld id="{37BA4FA0-7F75-431A-A22D-CF381AB774B3}" type="slidenum">
              <a:rPr lang="en-US" smtClean="0"/>
              <a:t>6</a:t>
            </a:fld>
            <a:endParaRPr lang="en-US"/>
          </a:p>
        </p:txBody>
      </p:sp>
    </p:spTree>
    <p:extLst>
      <p:ext uri="{BB962C8B-B14F-4D97-AF65-F5344CB8AC3E}">
        <p14:creationId xmlns:p14="http://schemas.microsoft.com/office/powerpoint/2010/main" val="264279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suggests a grand challenge, which is to fill in the algorithmic map of statistics</a:t>
            </a:r>
          </a:p>
        </p:txBody>
      </p:sp>
      <p:sp>
        <p:nvSpPr>
          <p:cNvPr id="4" name="Slide Number Placeholder 3"/>
          <p:cNvSpPr>
            <a:spLocks noGrp="1"/>
          </p:cNvSpPr>
          <p:nvPr>
            <p:ph type="sldNum" sz="quarter" idx="5"/>
          </p:nvPr>
        </p:nvSpPr>
        <p:spPr/>
        <p:txBody>
          <a:bodyPr/>
          <a:lstStyle/>
          <a:p>
            <a:fld id="{37BA4FA0-7F75-431A-A22D-CF381AB774B3}" type="slidenum">
              <a:rPr lang="en-US" smtClean="0"/>
              <a:t>7</a:t>
            </a:fld>
            <a:endParaRPr lang="en-US"/>
          </a:p>
        </p:txBody>
      </p:sp>
    </p:spTree>
    <p:extLst>
      <p:ext uri="{BB962C8B-B14F-4D97-AF65-F5344CB8AC3E}">
        <p14:creationId xmlns:p14="http://schemas.microsoft.com/office/powerpoint/2010/main" val="247872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builds towards this by bridging optimization and algorithm-design for statistics. I develop new tools in optimization and apply them to build principled algorithms for computationally-challenging problems in statistics.</a:t>
            </a:r>
          </a:p>
        </p:txBody>
      </p:sp>
      <p:sp>
        <p:nvSpPr>
          <p:cNvPr id="4" name="Slide Number Placeholder 3"/>
          <p:cNvSpPr>
            <a:spLocks noGrp="1"/>
          </p:cNvSpPr>
          <p:nvPr>
            <p:ph type="sldNum" sz="quarter" idx="5"/>
          </p:nvPr>
        </p:nvSpPr>
        <p:spPr/>
        <p:txBody>
          <a:bodyPr/>
          <a:lstStyle/>
          <a:p>
            <a:fld id="{37BA4FA0-7F75-431A-A22D-CF381AB774B3}" type="slidenum">
              <a:rPr lang="en-US" smtClean="0"/>
              <a:t>8</a:t>
            </a:fld>
            <a:endParaRPr lang="en-US"/>
          </a:p>
        </p:txBody>
      </p:sp>
    </p:spTree>
    <p:extLst>
      <p:ext uri="{BB962C8B-B14F-4D97-AF65-F5344CB8AC3E}">
        <p14:creationId xmlns:p14="http://schemas.microsoft.com/office/powerpoint/2010/main" val="149663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about one particularly powerful bridge between optimization and statistics which emerges from my work, called “Proofs to Algorithms”. Of course using optimization as a tool for statistics has a long history, but the Proofs to Algorithms perspective is quite novel and has led to some major algorithmic breakthroughs in just the last few years. </a:t>
            </a:r>
          </a:p>
          <a:p>
            <a:endParaRPr lang="en-US" dirty="0"/>
          </a:p>
          <a:p>
            <a:r>
              <a:rPr lang="en-US" dirty="0"/>
              <a:t>I’ll illustrate Proofs to Algorithms with two major applications. The first is to design a new algorithm for high-dimensional clustering, which is the first to beat the guarantees of greedy clustering for high-dimensional Gaussian mixture models. This was the first use of Proofs to Algorithms to break open a long-studied statistics problem.</a:t>
            </a:r>
          </a:p>
          <a:p>
            <a:endParaRPr lang="en-US" dirty="0"/>
          </a:p>
          <a:p>
            <a:r>
              <a:rPr lang="en-US" dirty="0"/>
              <a:t>Then I will turn to a line of work using Proofs to Algorithms to design algorithms for fundamental problems in heavy-tailed and robust statistics – that is, statistics with nasty data.</a:t>
            </a:r>
          </a:p>
        </p:txBody>
      </p:sp>
      <p:sp>
        <p:nvSpPr>
          <p:cNvPr id="4" name="Slide Number Placeholder 3"/>
          <p:cNvSpPr>
            <a:spLocks noGrp="1"/>
          </p:cNvSpPr>
          <p:nvPr>
            <p:ph type="sldNum" sz="quarter" idx="5"/>
          </p:nvPr>
        </p:nvSpPr>
        <p:spPr/>
        <p:txBody>
          <a:bodyPr/>
          <a:lstStyle/>
          <a:p>
            <a:fld id="{37BA4FA0-7F75-431A-A22D-CF381AB774B3}" type="slidenum">
              <a:rPr lang="en-US" smtClean="0"/>
              <a:t>9</a:t>
            </a:fld>
            <a:endParaRPr lang="en-US"/>
          </a:p>
        </p:txBody>
      </p:sp>
    </p:spTree>
    <p:extLst>
      <p:ext uri="{BB962C8B-B14F-4D97-AF65-F5344CB8AC3E}">
        <p14:creationId xmlns:p14="http://schemas.microsoft.com/office/powerpoint/2010/main" val="71928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626CC2-6518-40A8-A947-93D1F93C740B}" type="datetime1">
              <a:rPr lang="en-US" smtClean="0"/>
              <a:t>3/17/20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490742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AF39D6-459F-4D42-965E-1BE1C840DD9C}" type="datetime1">
              <a:rPr lang="en-US" smtClean="0"/>
              <a:t>3/17/20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74505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AE0D7-2242-4E0A-99D9-5F118FD0327B}" type="datetime1">
              <a:rPr lang="en-US" smtClean="0"/>
              <a:t>3/17/20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329318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C9D1B4-D9DA-41E9-9180-0080180F1B22}" type="datetime1">
              <a:rPr lang="en-US" smtClean="0"/>
              <a:t>3/17/20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86806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F56863-EB93-4D35-BE00-0F709FB236B2}" type="datetime1">
              <a:rPr lang="en-US" smtClean="0"/>
              <a:t>3/17/20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3574498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8C728A-984A-4888-96D6-8CE5D758BC79}" type="datetime1">
              <a:rPr lang="en-US" smtClean="0"/>
              <a:t>3/17/20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45895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6C12B5-FF8B-46B9-A4AB-0533943F1B14}" type="datetime1">
              <a:rPr lang="en-US" smtClean="0"/>
              <a:t>3/17/20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116264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A89AB8-77C0-455B-A457-DF3A97CCFC24}" type="datetime1">
              <a:rPr lang="en-US" smtClean="0"/>
              <a:t>3/17/20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94163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A08B8-79F2-43F9-899F-D11E2328C1C3}" type="datetime1">
              <a:rPr lang="en-US" smtClean="0"/>
              <a:t>3/17/20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1700826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739E7-0A08-4DF0-B3C9-8BB66D2509A9}" type="datetime1">
              <a:rPr lang="en-US" smtClean="0"/>
              <a:t>3/17/20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179024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F6E7D-E8CC-40C1-9448-E45C738ACFAC}" type="datetime1">
              <a:rPr lang="en-US" smtClean="0"/>
              <a:t>3/17/20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22394-96B1-4130-9F58-06B799E76477}" type="slidenum">
              <a:rPr lang="en-US" smtClean="0"/>
              <a:t>‹#›</a:t>
            </a:fld>
            <a:endParaRPr lang="en-US"/>
          </a:p>
        </p:txBody>
      </p:sp>
    </p:spTree>
    <p:extLst>
      <p:ext uri="{BB962C8B-B14F-4D97-AF65-F5344CB8AC3E}">
        <p14:creationId xmlns:p14="http://schemas.microsoft.com/office/powerpoint/2010/main" val="1099160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6CD3A-3C39-4F0A-9503-241F20B03255}" type="datetime1">
              <a:rPr lang="en-US" smtClean="0"/>
              <a:t>3/17/20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922394-96B1-4130-9F58-06B799E76477}" type="slidenum">
              <a:rPr lang="en-US" smtClean="0"/>
              <a:t>‹#›</a:t>
            </a:fld>
            <a:endParaRPr lang="en-US"/>
          </a:p>
        </p:txBody>
      </p:sp>
    </p:spTree>
    <p:extLst>
      <p:ext uri="{BB962C8B-B14F-4D97-AF65-F5344CB8AC3E}">
        <p14:creationId xmlns:p14="http://schemas.microsoft.com/office/powerpoint/2010/main" val="2518015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jpeg"/><Relationship Id="rId7"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image" Target="../media/image26.png"/><Relationship Id="rId10" Type="http://schemas.openxmlformats.org/officeDocument/2006/relationships/image" Target="../media/image5.png"/><Relationship Id="rId4" Type="http://schemas.openxmlformats.org/officeDocument/2006/relationships/image" Target="../media/image25.jpe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2311.png"/><Relationship Id="rId3" Type="http://schemas.openxmlformats.org/officeDocument/2006/relationships/image" Target="../media/image31.png"/><Relationship Id="rId12"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211.png"/><Relationship Id="rId5" Type="http://schemas.openxmlformats.org/officeDocument/2006/relationships/image" Target="../media/image33.png"/><Relationship Id="rId15" Type="http://schemas.openxmlformats.org/officeDocument/2006/relationships/image" Target="../media/image2411.png"/><Relationship Id="rId10" Type="http://schemas.openxmlformats.org/officeDocument/2006/relationships/customXml" Target="../ink/ink2.xml"/><Relationship Id="rId4" Type="http://schemas.openxmlformats.org/officeDocument/2006/relationships/image" Target="../media/image32.png"/><Relationship Id="rId9" Type="http://schemas.openxmlformats.org/officeDocument/2006/relationships/image" Target="../media/image2111.png"/><Relationship Id="rId14" Type="http://schemas.openxmlformats.org/officeDocument/2006/relationships/customXml" Target="../ink/ink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34.jpeg"/><Relationship Id="rId5" Type="http://schemas.openxmlformats.org/officeDocument/2006/relationships/image" Target="../media/image40.png"/><Relationship Id="rId10" Type="http://schemas.openxmlformats.org/officeDocument/2006/relationships/image" Target="../media/image33.jpe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50.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4.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44.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4.pn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customXml" Target="../ink/ink10.xml"/><Relationship Id="rId4" Type="http://schemas.openxmlformats.org/officeDocument/2006/relationships/image" Target="../media/image45.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4.png"/><Relationship Id="rId4" Type="http://schemas.openxmlformats.org/officeDocument/2006/relationships/image" Target="../media/image50.png"/><Relationship Id="rId9" Type="http://schemas.openxmlformats.org/officeDocument/2006/relationships/customXml" Target="../ink/ink13.xm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customXml" Target="../ink/ink14.xml"/><Relationship Id="rId12" Type="http://schemas.openxmlformats.org/officeDocument/2006/relationships/image" Target="../media/image6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16.xml"/><Relationship Id="rId5" Type="http://schemas.openxmlformats.org/officeDocument/2006/relationships/image" Target="../media/image43.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customXml" Target="../ink/ink15.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www.federalreserve.gov/econres/scfindex.htm" TargetMode="External"/><Relationship Id="rId5" Type="http://schemas.openxmlformats.org/officeDocument/2006/relationships/image" Target="../media/image72.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8.png"/><Relationship Id="rId4" Type="http://schemas.openxmlformats.org/officeDocument/2006/relationships/image" Target="../media/image2011.png"/></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customXml" Target="../ink/ink18.xml"/><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5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20.xml"/><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00.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21.xml"/><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00.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18" Type="http://schemas.openxmlformats.org/officeDocument/2006/relationships/image" Target="../media/image107.jpeg"/><Relationship Id="rId3" Type="http://schemas.openxmlformats.org/officeDocument/2006/relationships/image" Target="../media/image92.jpeg"/><Relationship Id="rId7" Type="http://schemas.openxmlformats.org/officeDocument/2006/relationships/image" Target="../media/image96.jpeg"/><Relationship Id="rId12" Type="http://schemas.openxmlformats.org/officeDocument/2006/relationships/image" Target="../media/image101.jpeg"/><Relationship Id="rId17" Type="http://schemas.openxmlformats.org/officeDocument/2006/relationships/image" Target="../media/image106.jpeg"/><Relationship Id="rId2" Type="http://schemas.openxmlformats.org/officeDocument/2006/relationships/image" Target="../media/image91.jpe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jpeg"/><Relationship Id="rId15" Type="http://schemas.openxmlformats.org/officeDocument/2006/relationships/image" Target="../media/image10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jpeg"/><Relationship Id="rId14" Type="http://schemas.openxmlformats.org/officeDocument/2006/relationships/image" Target="../media/image103.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AC1D-07DF-4567-BD5D-20E0E2368479}"/>
              </a:ext>
            </a:extLst>
          </p:cNvPr>
          <p:cNvSpPr>
            <a:spLocks noGrp="1"/>
          </p:cNvSpPr>
          <p:nvPr>
            <p:ph type="ctrTitle"/>
          </p:nvPr>
        </p:nvSpPr>
        <p:spPr/>
        <p:txBody>
          <a:bodyPr>
            <a:normAutofit fontScale="90000"/>
          </a:bodyPr>
          <a:lstStyle/>
          <a:p>
            <a:r>
              <a:rPr lang="en-US" dirty="0"/>
              <a:t>Proofs to Algorithms for High-Dimensional Statistics</a:t>
            </a:r>
          </a:p>
        </p:txBody>
      </p:sp>
      <p:sp>
        <p:nvSpPr>
          <p:cNvPr id="3" name="Subtitle 2">
            <a:extLst>
              <a:ext uri="{FF2B5EF4-FFF2-40B4-BE49-F238E27FC236}">
                <a16:creationId xmlns:a16="http://schemas.microsoft.com/office/drawing/2014/main" id="{A266527B-159B-4E39-AB3E-535AF4944495}"/>
              </a:ext>
            </a:extLst>
          </p:cNvPr>
          <p:cNvSpPr>
            <a:spLocks noGrp="1"/>
          </p:cNvSpPr>
          <p:nvPr>
            <p:ph type="subTitle" idx="1"/>
          </p:nvPr>
        </p:nvSpPr>
        <p:spPr/>
        <p:txBody>
          <a:bodyPr/>
          <a:lstStyle/>
          <a:p>
            <a:r>
              <a:rPr lang="en-US" i="1" dirty="0"/>
              <a:t>Samuel Hopkins</a:t>
            </a:r>
          </a:p>
          <a:p>
            <a:r>
              <a:rPr lang="en-US" i="1" dirty="0"/>
              <a:t>Miller Fellow, UC Berkeley</a:t>
            </a:r>
          </a:p>
        </p:txBody>
      </p:sp>
      <p:pic>
        <p:nvPicPr>
          <p:cNvPr id="4" name="Picture 2" descr="Image result for uc berkeley logo">
            <a:extLst>
              <a:ext uri="{FF2B5EF4-FFF2-40B4-BE49-F238E27FC236}">
                <a16:creationId xmlns:a16="http://schemas.microsoft.com/office/drawing/2014/main" id="{8DF26EFC-126C-41A6-BF7D-37AF358EE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409" y="5939711"/>
            <a:ext cx="2273181" cy="54835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CEBDE80-5A61-4AB2-BB79-C8D8ECD63C67}"/>
              </a:ext>
            </a:extLst>
          </p:cNvPr>
          <p:cNvSpPr>
            <a:spLocks noGrp="1"/>
          </p:cNvSpPr>
          <p:nvPr>
            <p:ph type="sldNum" sz="quarter" idx="12"/>
          </p:nvPr>
        </p:nvSpPr>
        <p:spPr/>
        <p:txBody>
          <a:bodyPr/>
          <a:lstStyle/>
          <a:p>
            <a:fld id="{ED922394-96B1-4130-9F58-06B799E76477}" type="slidenum">
              <a:rPr lang="en-US" smtClean="0"/>
              <a:t>1</a:t>
            </a:fld>
            <a:endParaRPr lang="en-US"/>
          </a:p>
        </p:txBody>
      </p:sp>
    </p:spTree>
    <p:extLst>
      <p:ext uri="{BB962C8B-B14F-4D97-AF65-F5344CB8AC3E}">
        <p14:creationId xmlns:p14="http://schemas.microsoft.com/office/powerpoint/2010/main" val="3575221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346-7AE3-4D73-9D41-FD70818F80A1}"/>
              </a:ext>
            </a:extLst>
          </p:cNvPr>
          <p:cNvSpPr>
            <a:spLocks noGrp="1"/>
          </p:cNvSpPr>
          <p:nvPr>
            <p:ph type="title"/>
          </p:nvPr>
        </p:nvSpPr>
        <p:spPr>
          <a:xfrm>
            <a:off x="628650" y="2041941"/>
            <a:ext cx="7886700" cy="2493845"/>
          </a:xfrm>
        </p:spPr>
        <p:txBody>
          <a:bodyPr>
            <a:normAutofit/>
          </a:bodyPr>
          <a:lstStyle/>
          <a:p>
            <a:r>
              <a:rPr lang="en-US" dirty="0"/>
              <a:t>Part I:</a:t>
            </a:r>
            <a:br>
              <a:rPr lang="en-US" dirty="0"/>
            </a:br>
            <a:r>
              <a:rPr lang="en-US" dirty="0"/>
              <a:t>Clustering and Mixture Models</a:t>
            </a:r>
            <a:br>
              <a:rPr lang="en-US" dirty="0"/>
            </a:b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-Li STOC 18]</a:t>
            </a:r>
          </a:p>
        </p:txBody>
      </p:sp>
      <p:sp>
        <p:nvSpPr>
          <p:cNvPr id="3" name="Slide Number Placeholder 2">
            <a:extLst>
              <a:ext uri="{FF2B5EF4-FFF2-40B4-BE49-F238E27FC236}">
                <a16:creationId xmlns:a16="http://schemas.microsoft.com/office/drawing/2014/main" id="{72843DCA-8916-4A49-A79C-11DD90E8B86F}"/>
              </a:ext>
            </a:extLst>
          </p:cNvPr>
          <p:cNvSpPr>
            <a:spLocks noGrp="1"/>
          </p:cNvSpPr>
          <p:nvPr>
            <p:ph type="sldNum" sz="quarter" idx="12"/>
          </p:nvPr>
        </p:nvSpPr>
        <p:spPr/>
        <p:txBody>
          <a:bodyPr/>
          <a:lstStyle/>
          <a:p>
            <a:fld id="{ED922394-96B1-4130-9F58-06B799E76477}" type="slidenum">
              <a:rPr lang="en-US" smtClean="0"/>
              <a:t>10</a:t>
            </a:fld>
            <a:endParaRPr lang="en-US"/>
          </a:p>
        </p:txBody>
      </p:sp>
    </p:spTree>
    <p:extLst>
      <p:ext uri="{BB962C8B-B14F-4D97-AF65-F5344CB8AC3E}">
        <p14:creationId xmlns:p14="http://schemas.microsoft.com/office/powerpoint/2010/main" val="4186758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4EC75-08C4-4BA2-A0C8-50AB74C515D8}"/>
              </a:ext>
            </a:extLst>
          </p:cNvPr>
          <p:cNvPicPr>
            <a:picLocks noChangeAspect="1"/>
          </p:cNvPicPr>
          <p:nvPr/>
        </p:nvPicPr>
        <p:blipFill>
          <a:blip r:embed="rId3"/>
          <a:stretch>
            <a:fillRect/>
          </a:stretch>
        </p:blipFill>
        <p:spPr>
          <a:xfrm>
            <a:off x="3987898" y="2346769"/>
            <a:ext cx="4791253" cy="3238274"/>
          </a:xfrm>
          <a:prstGeom prst="rect">
            <a:avLst/>
          </a:prstGeom>
        </p:spPr>
      </p:pic>
      <p:sp>
        <p:nvSpPr>
          <p:cNvPr id="2" name="Title 1">
            <a:extLst>
              <a:ext uri="{FF2B5EF4-FFF2-40B4-BE49-F238E27FC236}">
                <a16:creationId xmlns:a16="http://schemas.microsoft.com/office/drawing/2014/main" id="{852C26B0-4F20-4DEF-BA8B-89D3616BDFB4}"/>
              </a:ext>
            </a:extLst>
          </p:cNvPr>
          <p:cNvSpPr>
            <a:spLocks noGrp="1"/>
          </p:cNvSpPr>
          <p:nvPr>
            <p:ph type="title"/>
          </p:nvPr>
        </p:nvSpPr>
        <p:spPr/>
        <p:txBody>
          <a:bodyPr/>
          <a:lstStyle/>
          <a:p>
            <a:r>
              <a:rPr lang="en-US" dirty="0"/>
              <a:t>Gaussian Mixture Models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BBC66D2-0410-4C47-9108-BBFA4412E207}"/>
                  </a:ext>
                </a:extLst>
              </p:cNvPr>
              <p:cNvSpPr>
                <a:spLocks noGrp="1"/>
              </p:cNvSpPr>
              <p:nvPr>
                <p:ph idx="1"/>
              </p:nvPr>
            </p:nvSpPr>
            <p:spPr>
              <a:xfrm>
                <a:off x="364849" y="1501602"/>
                <a:ext cx="8265679" cy="1110521"/>
              </a:xfrm>
            </p:spPr>
            <p:txBody>
              <a:bodyPr>
                <a:normAutofit fontScale="92500"/>
              </a:bodyPr>
              <a:lstStyle/>
              <a:p>
                <a:pPr marL="0" indent="0">
                  <a:buNone/>
                </a:pPr>
                <a:r>
                  <a:rPr lang="en-US" b="1" dirty="0"/>
                  <a:t>Get: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𝑑</m:t>
                        </m:r>
                      </m:sup>
                    </m:sSup>
                  </m:oMath>
                </a14:m>
                <a:r>
                  <a:rPr lang="en-US" dirty="0"/>
                  <a:t> each from random one of </a:t>
                </a:r>
                <a14:m>
                  <m:oMath xmlns:m="http://schemas.openxmlformats.org/officeDocument/2006/math">
                    <m:r>
                      <a:rPr lang="en-US" b="0" i="1" smtClean="0">
                        <a:latin typeface="Cambria Math" panose="02040503050406030204" pitchFamily="18" charset="0"/>
                      </a:rPr>
                      <m:t>𝑘</m:t>
                    </m:r>
                  </m:oMath>
                </a14:m>
                <a:r>
                  <a:rPr lang="en-US" dirty="0"/>
                  <a:t> Gaussians </a:t>
                </a:r>
              </a:p>
              <a:p>
                <a:pPr marL="0" indent="0">
                  <a:buNone/>
                </a:pPr>
                <a:r>
                  <a:rPr lang="en-US" b="1" dirty="0"/>
                  <a:t>Goal: </a:t>
                </a:r>
                <a:r>
                  <a:rPr lang="en-US" dirty="0"/>
                  <a:t>cluster the samples, </a:t>
                </a:r>
                <a14:m>
                  <m:oMath xmlns:m="http://schemas.openxmlformats.org/officeDocument/2006/math">
                    <m:r>
                      <m:rPr>
                        <m:sty m:val="p"/>
                      </m:rPr>
                      <a:rPr lang="en-US" b="0" i="0" smtClean="0">
                        <a:latin typeface="Cambria Math" panose="02040503050406030204" pitchFamily="18" charset="0"/>
                      </a:rPr>
                      <m:t>poly</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b="1" dirty="0"/>
                  <a:t> </a:t>
                </a:r>
                <a:r>
                  <a:rPr lang="en-US" dirty="0"/>
                  <a:t>time</a:t>
                </a:r>
              </a:p>
            </p:txBody>
          </p:sp>
        </mc:Choice>
        <mc:Fallback xmlns="">
          <p:sp>
            <p:nvSpPr>
              <p:cNvPr id="5" name="Content Placeholder 2">
                <a:extLst>
                  <a:ext uri="{FF2B5EF4-FFF2-40B4-BE49-F238E27FC236}">
                    <a16:creationId xmlns:a16="http://schemas.microsoft.com/office/drawing/2014/main" id="{2BBC66D2-0410-4C47-9108-BBFA4412E207}"/>
                  </a:ext>
                </a:extLst>
              </p:cNvPr>
              <p:cNvSpPr>
                <a:spLocks noGrp="1" noRot="1" noChangeAspect="1" noMove="1" noResize="1" noEditPoints="1" noAdjustHandles="1" noChangeArrowheads="1" noChangeShapeType="1" noTextEdit="1"/>
              </p:cNvSpPr>
              <p:nvPr>
                <p:ph idx="1"/>
              </p:nvPr>
            </p:nvSpPr>
            <p:spPr>
              <a:xfrm>
                <a:off x="364849" y="1501602"/>
                <a:ext cx="8265679" cy="1110521"/>
              </a:xfrm>
              <a:blipFill>
                <a:blip r:embed="rId4"/>
                <a:stretch>
                  <a:fillRect l="-1327" t="-6593"/>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53E43A3-D85B-458E-805E-DD29647031CF}"/>
              </a:ext>
            </a:extLst>
          </p:cNvPr>
          <p:cNvSpPr txBox="1">
            <a:spLocks/>
          </p:cNvSpPr>
          <p:nvPr/>
        </p:nvSpPr>
        <p:spPr>
          <a:xfrm>
            <a:off x="364849" y="3026098"/>
            <a:ext cx="5503688" cy="24338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Origins: </a:t>
            </a:r>
            <a:r>
              <a:rPr lang="en-US" sz="2600" dirty="0">
                <a:solidFill>
                  <a:schemeClr val="bg2">
                    <a:lumMod val="50000"/>
                  </a:schemeClr>
                </a:solidFill>
              </a:rPr>
              <a:t>[Pearson 1894]</a:t>
            </a:r>
          </a:p>
          <a:p>
            <a:pPr marL="0" indent="0">
              <a:buFont typeface="Arial" panose="020B0604020202020204" pitchFamily="34" charset="0"/>
              <a:buNone/>
            </a:pPr>
            <a:endParaRPr lang="en-US" sz="2600" dirty="0">
              <a:solidFill>
                <a:schemeClr val="bg2">
                  <a:lumMod val="50000"/>
                </a:schemeClr>
              </a:solidFill>
            </a:endParaRPr>
          </a:p>
          <a:p>
            <a:pPr marL="0" indent="0">
              <a:buFont typeface="Arial" panose="020B0604020202020204" pitchFamily="34" charset="0"/>
              <a:buNone/>
            </a:pPr>
            <a:r>
              <a:rPr lang="en-US" sz="2600" b="1" dirty="0"/>
              <a:t>Ubiquity: </a:t>
            </a:r>
          </a:p>
          <a:p>
            <a:pPr marL="0" indent="0">
              <a:buFont typeface="Arial" panose="020B0604020202020204" pitchFamily="34" charset="0"/>
              <a:buNone/>
            </a:pPr>
            <a:r>
              <a:rPr lang="en-US" sz="2600" dirty="0"/>
              <a:t>in every data science software package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EC8D1AD-749B-440C-BD34-60661A66EEBD}"/>
                  </a:ext>
                </a:extLst>
              </p:cNvPr>
              <p:cNvSpPr txBox="1">
                <a:spLocks/>
              </p:cNvSpPr>
              <p:nvPr/>
            </p:nvSpPr>
            <p:spPr>
              <a:xfrm>
                <a:off x="364849" y="5924401"/>
                <a:ext cx="6535354" cy="614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Measure of difficulty: </a:t>
                </a:r>
                <a:r>
                  <a:rPr lang="en-US" dirty="0"/>
                  <a:t>cluster separation </a:t>
                </a:r>
                <a14:m>
                  <m:oMath xmlns:m="http://schemas.openxmlformats.org/officeDocument/2006/math">
                    <m:r>
                      <m:rPr>
                        <m:sty m:val="p"/>
                      </m:rPr>
                      <a:rPr lang="en-US" b="0" i="0" smtClean="0">
                        <a:latin typeface="Cambria Math" panose="02040503050406030204" pitchFamily="18" charset="0"/>
                      </a:rPr>
                      <m:t>Δ</m:t>
                    </m:r>
                  </m:oMath>
                </a14:m>
                <a:endParaRPr lang="en-US" dirty="0"/>
              </a:p>
            </p:txBody>
          </p:sp>
        </mc:Choice>
        <mc:Fallback xmlns="">
          <p:sp>
            <p:nvSpPr>
              <p:cNvPr id="9" name="Content Placeholder 2">
                <a:extLst>
                  <a:ext uri="{FF2B5EF4-FFF2-40B4-BE49-F238E27FC236}">
                    <a16:creationId xmlns:a16="http://schemas.microsoft.com/office/drawing/2014/main" id="{8EC8D1AD-749B-440C-BD34-60661A66EEBD}"/>
                  </a:ext>
                </a:extLst>
              </p:cNvPr>
              <p:cNvSpPr txBox="1">
                <a:spLocks noRot="1" noChangeAspect="1" noMove="1" noResize="1" noEditPoints="1" noAdjustHandles="1" noChangeArrowheads="1" noChangeShapeType="1" noTextEdit="1"/>
              </p:cNvSpPr>
              <p:nvPr/>
            </p:nvSpPr>
            <p:spPr>
              <a:xfrm>
                <a:off x="364849" y="5924401"/>
                <a:ext cx="6535354" cy="614512"/>
              </a:xfrm>
              <a:prstGeom prst="rect">
                <a:avLst/>
              </a:prstGeom>
              <a:blipFill>
                <a:blip r:embed="rId5"/>
                <a:stretch>
                  <a:fillRect l="-1959" t="-16832" b="-594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154D9B3-CF93-4F53-BE46-98D3C2EA8C4B}"/>
              </a:ext>
            </a:extLst>
          </p:cNvPr>
          <p:cNvSpPr>
            <a:spLocks noGrp="1"/>
          </p:cNvSpPr>
          <p:nvPr>
            <p:ph type="sldNum" sz="quarter" idx="12"/>
          </p:nvPr>
        </p:nvSpPr>
        <p:spPr/>
        <p:txBody>
          <a:bodyPr/>
          <a:lstStyle/>
          <a:p>
            <a:fld id="{ED922394-96B1-4130-9F58-06B799E76477}" type="slidenum">
              <a:rPr lang="en-US" smtClean="0"/>
              <a:t>11</a:t>
            </a:fld>
            <a:endParaRPr lang="en-US"/>
          </a:p>
        </p:txBody>
      </p:sp>
    </p:spTree>
    <p:extLst>
      <p:ext uri="{BB962C8B-B14F-4D97-AF65-F5344CB8AC3E}">
        <p14:creationId xmlns:p14="http://schemas.microsoft.com/office/powerpoint/2010/main" val="9859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4EC75-08C4-4BA2-A0C8-50AB74C515D8}"/>
              </a:ext>
            </a:extLst>
          </p:cNvPr>
          <p:cNvPicPr>
            <a:picLocks noChangeAspect="1"/>
          </p:cNvPicPr>
          <p:nvPr/>
        </p:nvPicPr>
        <p:blipFill>
          <a:blip r:embed="rId2"/>
          <a:stretch>
            <a:fillRect/>
          </a:stretch>
        </p:blipFill>
        <p:spPr>
          <a:xfrm>
            <a:off x="4782660" y="2056862"/>
            <a:ext cx="4060347" cy="2744275"/>
          </a:xfrm>
          <a:prstGeom prst="rect">
            <a:avLst/>
          </a:prstGeom>
        </p:spPr>
      </p:pic>
      <p:sp>
        <p:nvSpPr>
          <p:cNvPr id="2" name="Title 1">
            <a:extLst>
              <a:ext uri="{FF2B5EF4-FFF2-40B4-BE49-F238E27FC236}">
                <a16:creationId xmlns:a16="http://schemas.microsoft.com/office/drawing/2014/main" id="{852C26B0-4F20-4DEF-BA8B-89D3616BDFB4}"/>
              </a:ext>
            </a:extLst>
          </p:cNvPr>
          <p:cNvSpPr>
            <a:spLocks noGrp="1"/>
          </p:cNvSpPr>
          <p:nvPr>
            <p:ph type="title"/>
          </p:nvPr>
        </p:nvSpPr>
        <p:spPr/>
        <p:txBody>
          <a:bodyPr/>
          <a:lstStyle/>
          <a:p>
            <a:r>
              <a:rPr lang="en-US" dirty="0"/>
              <a:t>Gaussian Mixture Models</a:t>
            </a:r>
          </a:p>
        </p:txBody>
      </p:sp>
      <p:sp>
        <p:nvSpPr>
          <p:cNvPr id="10" name="Content Placeholder 2">
            <a:extLst>
              <a:ext uri="{FF2B5EF4-FFF2-40B4-BE49-F238E27FC236}">
                <a16:creationId xmlns:a16="http://schemas.microsoft.com/office/drawing/2014/main" id="{CA491FDF-B056-45BE-9279-9F504D7ACE90}"/>
              </a:ext>
            </a:extLst>
          </p:cNvPr>
          <p:cNvSpPr txBox="1">
            <a:spLocks/>
          </p:cNvSpPr>
          <p:nvPr/>
        </p:nvSpPr>
        <p:spPr>
          <a:xfrm>
            <a:off x="364849" y="1695155"/>
            <a:ext cx="7822548" cy="7538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Question 1 (“Identifiability”): </a:t>
            </a:r>
          </a:p>
          <a:p>
            <a:pPr marL="0" indent="0">
              <a:buNone/>
            </a:pPr>
            <a:r>
              <a:rPr lang="en-US" dirty="0"/>
              <a:t>When do samples determine unique clustering?</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2A721848-B981-494E-874A-A55A3C1DEB76}"/>
                  </a:ext>
                </a:extLst>
              </p:cNvPr>
              <p:cNvSpPr txBox="1">
                <a:spLocks/>
              </p:cNvSpPr>
              <p:nvPr/>
            </p:nvSpPr>
            <p:spPr>
              <a:xfrm>
                <a:off x="364848" y="2505964"/>
                <a:ext cx="5297397" cy="6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Answer: </a:t>
                </a:r>
                <a:r>
                  <a:rPr lang="en-US" sz="2400" dirty="0"/>
                  <a:t>if and only if </a:t>
                </a:r>
                <a14:m>
                  <m:oMath xmlns:m="http://schemas.openxmlformats.org/officeDocument/2006/math">
                    <m:r>
                      <m:rPr>
                        <m:sty m:val="p"/>
                      </m:rPr>
                      <a:rPr lang="en-US" sz="2400" b="0" i="0" smtClean="0">
                        <a:solidFill>
                          <a:schemeClr val="accent2">
                            <a:lumMod val="75000"/>
                          </a:schemeClr>
                        </a:solidFill>
                        <a:latin typeface="Cambria Math" panose="02040503050406030204" pitchFamily="18" charset="0"/>
                      </a:rPr>
                      <m:t>Δ</m:t>
                    </m:r>
                    <m:r>
                      <a:rPr lang="en-US" sz="2400" b="0" i="1" smtClean="0">
                        <a:solidFill>
                          <a:schemeClr val="accent2">
                            <a:lumMod val="75000"/>
                          </a:schemeClr>
                        </a:solidFill>
                        <a:latin typeface="Cambria Math" panose="02040503050406030204" pitchFamily="18" charset="0"/>
                      </a:rPr>
                      <m:t>≫</m:t>
                    </m:r>
                    <m:rad>
                      <m:radPr>
                        <m:degHide m:val="on"/>
                        <m:ctrlPr>
                          <a:rPr lang="en-US" sz="2400" b="0" i="1" smtClean="0">
                            <a:solidFill>
                              <a:schemeClr val="accent2">
                                <a:lumMod val="75000"/>
                              </a:schemeClr>
                            </a:solidFill>
                            <a:latin typeface="Cambria Math" panose="02040503050406030204" pitchFamily="18" charset="0"/>
                          </a:rPr>
                        </m:ctrlPr>
                      </m:radPr>
                      <m:deg/>
                      <m:e>
                        <m:func>
                          <m:funcPr>
                            <m:ctrlPr>
                              <a:rPr lang="en-US" sz="2400" b="0" i="1" smtClean="0">
                                <a:solidFill>
                                  <a:schemeClr val="accent2">
                                    <a:lumMod val="75000"/>
                                  </a:schemeClr>
                                </a:solidFill>
                                <a:latin typeface="Cambria Math" panose="02040503050406030204" pitchFamily="18" charset="0"/>
                              </a:rPr>
                            </m:ctrlPr>
                          </m:funcPr>
                          <m:fName>
                            <m:r>
                              <m:rPr>
                                <m:sty m:val="p"/>
                              </m:rPr>
                              <a:rPr lang="en-US" sz="2400" b="0" i="0" smtClean="0">
                                <a:solidFill>
                                  <a:schemeClr val="accent2">
                                    <a:lumMod val="75000"/>
                                  </a:schemeClr>
                                </a:solidFill>
                                <a:latin typeface="Cambria Math" panose="02040503050406030204" pitchFamily="18" charset="0"/>
                              </a:rPr>
                              <m:t>log</m:t>
                            </m:r>
                          </m:fName>
                          <m:e>
                            <m:r>
                              <a:rPr lang="en-US" sz="2400" b="0" i="1" smtClean="0">
                                <a:solidFill>
                                  <a:schemeClr val="accent2">
                                    <a:lumMod val="75000"/>
                                  </a:schemeClr>
                                </a:solidFill>
                                <a:latin typeface="Cambria Math" panose="02040503050406030204" pitchFamily="18" charset="0"/>
                              </a:rPr>
                              <m:t>𝑘</m:t>
                            </m:r>
                          </m:e>
                        </m:func>
                      </m:e>
                    </m:rad>
                  </m:oMath>
                </a14:m>
                <a:endParaRPr lang="en-US" sz="2400" b="1" dirty="0"/>
              </a:p>
            </p:txBody>
          </p:sp>
        </mc:Choice>
        <mc:Fallback xmlns="">
          <p:sp>
            <p:nvSpPr>
              <p:cNvPr id="11" name="Content Placeholder 2">
                <a:extLst>
                  <a:ext uri="{FF2B5EF4-FFF2-40B4-BE49-F238E27FC236}">
                    <a16:creationId xmlns:a16="http://schemas.microsoft.com/office/drawing/2014/main" id="{2A721848-B981-494E-874A-A55A3C1DEB76}"/>
                  </a:ext>
                </a:extLst>
              </p:cNvPr>
              <p:cNvSpPr txBox="1">
                <a:spLocks noRot="1" noChangeAspect="1" noMove="1" noResize="1" noEditPoints="1" noAdjustHandles="1" noChangeArrowheads="1" noChangeShapeType="1" noTextEdit="1"/>
              </p:cNvSpPr>
              <p:nvPr/>
            </p:nvSpPr>
            <p:spPr>
              <a:xfrm>
                <a:off x="364848" y="2505964"/>
                <a:ext cx="5297397" cy="609468"/>
              </a:xfrm>
              <a:prstGeom prst="rect">
                <a:avLst/>
              </a:prstGeom>
              <a:blipFill>
                <a:blip r:embed="rId3"/>
                <a:stretch>
                  <a:fillRect l="-1841" t="-5000" b="-1000"/>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0F861E2D-07D5-4E45-BA51-97594365769A}"/>
              </a:ext>
            </a:extLst>
          </p:cNvPr>
          <p:cNvSpPr txBox="1">
            <a:spLocks/>
          </p:cNvSpPr>
          <p:nvPr/>
        </p:nvSpPr>
        <p:spPr>
          <a:xfrm>
            <a:off x="389435" y="3157921"/>
            <a:ext cx="3918763" cy="907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Brute-force search finds correct clustering</a:t>
            </a:r>
          </a:p>
        </p:txBody>
      </p:sp>
      <p:sp>
        <p:nvSpPr>
          <p:cNvPr id="7" name="Arrow: Down 6">
            <a:extLst>
              <a:ext uri="{FF2B5EF4-FFF2-40B4-BE49-F238E27FC236}">
                <a16:creationId xmlns:a16="http://schemas.microsoft.com/office/drawing/2014/main" id="{E8DD9FE6-9A22-4A8E-95B5-ED07F2382612}"/>
              </a:ext>
            </a:extLst>
          </p:cNvPr>
          <p:cNvSpPr/>
          <p:nvPr/>
        </p:nvSpPr>
        <p:spPr>
          <a:xfrm rot="13434052">
            <a:off x="3488914" y="2928921"/>
            <a:ext cx="329136" cy="457443"/>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9210DDB-783F-4981-A464-1B63290CDF3E}"/>
              </a:ext>
            </a:extLst>
          </p:cNvPr>
          <p:cNvSpPr txBox="1">
            <a:spLocks/>
          </p:cNvSpPr>
          <p:nvPr/>
        </p:nvSpPr>
        <p:spPr>
          <a:xfrm>
            <a:off x="389435" y="4104276"/>
            <a:ext cx="7886700" cy="60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Question 2 (Algorithms): </a:t>
            </a:r>
            <a:r>
              <a:rPr lang="en-US" sz="2400" dirty="0"/>
              <a:t>Polynomial time?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8B7048C-F91B-4A0A-89A9-7FE2B19FD608}"/>
                  </a:ext>
                </a:extLst>
              </p:cNvPr>
              <p:cNvSpPr/>
              <p:nvPr/>
            </p:nvSpPr>
            <p:spPr>
              <a:xfrm>
                <a:off x="364848" y="4557600"/>
                <a:ext cx="8150502" cy="596830"/>
              </a:xfrm>
              <a:prstGeom prst="rect">
                <a:avLst/>
              </a:prstGeom>
            </p:spPr>
            <p:txBody>
              <a:bodyPr wrap="square">
                <a:spAutoFit/>
              </a:bodyPr>
              <a:lstStyle/>
              <a:p>
                <a:r>
                  <a:rPr lang="en-US" sz="2400" b="1" dirty="0"/>
                  <a:t>1894-2018: </a:t>
                </a:r>
                <a:r>
                  <a:rPr lang="en-US" sz="2400" dirty="0"/>
                  <a:t>greedy clustering (+ preprocessing), </a:t>
                </a:r>
                <a14:m>
                  <m:oMath xmlns:m="http://schemas.openxmlformats.org/officeDocument/2006/math">
                    <m:r>
                      <m:rPr>
                        <m:sty m:val="p"/>
                      </m:rPr>
                      <a:rPr lang="en-US" sz="2400" b="0" i="0" smtClean="0">
                        <a:solidFill>
                          <a:schemeClr val="accent2">
                            <a:lumMod val="75000"/>
                          </a:schemeClr>
                        </a:solidFill>
                        <a:latin typeface="Cambria Math" panose="02040503050406030204" pitchFamily="18" charset="0"/>
                      </a:rPr>
                      <m:t>Δ</m:t>
                    </m:r>
                    <m:r>
                      <a:rPr lang="en-US" sz="2400" b="0" i="1" smtClean="0">
                        <a:solidFill>
                          <a:schemeClr val="accent2">
                            <a:lumMod val="75000"/>
                          </a:schemeClr>
                        </a:solidFill>
                        <a:latin typeface="Cambria Math" panose="02040503050406030204" pitchFamily="18" charset="0"/>
                      </a:rPr>
                      <m:t>≫</m:t>
                    </m:r>
                    <m:sSup>
                      <m:sSupPr>
                        <m:ctrlPr>
                          <a:rPr lang="en-US" sz="2400" b="0" i="1" smtClean="0">
                            <a:solidFill>
                              <a:schemeClr val="accent2">
                                <a:lumMod val="75000"/>
                              </a:schemeClr>
                            </a:solidFill>
                            <a:latin typeface="Cambria Math" panose="02040503050406030204" pitchFamily="18" charset="0"/>
                          </a:rPr>
                        </m:ctrlPr>
                      </m:sSupPr>
                      <m:e>
                        <m:r>
                          <a:rPr lang="en-US" sz="2400" b="0" i="1" smtClean="0">
                            <a:solidFill>
                              <a:schemeClr val="accent2">
                                <a:lumMod val="75000"/>
                              </a:schemeClr>
                            </a:solidFill>
                            <a:latin typeface="Cambria Math" panose="02040503050406030204" pitchFamily="18" charset="0"/>
                          </a:rPr>
                          <m:t>𝑘</m:t>
                        </m:r>
                      </m:e>
                      <m:sup>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4</m:t>
                            </m:r>
                          </m:den>
                        </m:f>
                      </m:sup>
                    </m:sSup>
                  </m:oMath>
                </a14:m>
                <a:endParaRPr lang="en-US" sz="2400" dirty="0"/>
              </a:p>
            </p:txBody>
          </p:sp>
        </mc:Choice>
        <mc:Fallback xmlns="">
          <p:sp>
            <p:nvSpPr>
              <p:cNvPr id="14" name="Rectangle 13">
                <a:extLst>
                  <a:ext uri="{FF2B5EF4-FFF2-40B4-BE49-F238E27FC236}">
                    <a16:creationId xmlns:a16="http://schemas.microsoft.com/office/drawing/2014/main" id="{E8B7048C-F91B-4A0A-89A9-7FE2B19FD608}"/>
                  </a:ext>
                </a:extLst>
              </p:cNvPr>
              <p:cNvSpPr>
                <a:spLocks noRot="1" noChangeAspect="1" noMove="1" noResize="1" noEditPoints="1" noAdjustHandles="1" noChangeArrowheads="1" noChangeShapeType="1" noTextEdit="1"/>
              </p:cNvSpPr>
              <p:nvPr/>
            </p:nvSpPr>
            <p:spPr>
              <a:xfrm>
                <a:off x="364848" y="4557600"/>
                <a:ext cx="8150502" cy="596830"/>
              </a:xfrm>
              <a:prstGeom prst="rect">
                <a:avLst/>
              </a:prstGeom>
              <a:blipFill>
                <a:blip r:embed="rId4"/>
                <a:stretch>
                  <a:fillRect l="-1197" b="-22449"/>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29281C0-5A55-4871-ADD0-7BCCF9BFAB22}"/>
              </a:ext>
            </a:extLst>
          </p:cNvPr>
          <p:cNvSpPr/>
          <p:nvPr/>
        </p:nvSpPr>
        <p:spPr>
          <a:xfrm>
            <a:off x="464233" y="5371403"/>
            <a:ext cx="8215533" cy="430887"/>
          </a:xfrm>
          <a:prstGeom prst="rect">
            <a:avLst/>
          </a:prstGeom>
        </p:spPr>
        <p:txBody>
          <a:bodyPr wrap="square">
            <a:spAutoFit/>
          </a:bodyPr>
          <a:lstStyle/>
          <a:p>
            <a:pPr algn="ctr"/>
            <a:r>
              <a:rPr lang="en-US" sz="2200" b="1" dirty="0">
                <a:solidFill>
                  <a:srgbClr val="C00000"/>
                </a:solidFill>
              </a:rPr>
              <a:t>Exponential gap between “classical stats” and algorithms!</a:t>
            </a:r>
          </a:p>
        </p:txBody>
      </p:sp>
      <p:sp>
        <p:nvSpPr>
          <p:cNvPr id="16" name="Rectangle 15">
            <a:extLst>
              <a:ext uri="{FF2B5EF4-FFF2-40B4-BE49-F238E27FC236}">
                <a16:creationId xmlns:a16="http://schemas.microsoft.com/office/drawing/2014/main" id="{7CAEC05D-3189-43D7-A377-ABBFC4498AA1}"/>
              </a:ext>
            </a:extLst>
          </p:cNvPr>
          <p:cNvSpPr/>
          <p:nvPr/>
        </p:nvSpPr>
        <p:spPr>
          <a:xfrm>
            <a:off x="227916" y="6019263"/>
            <a:ext cx="8628916" cy="784830"/>
          </a:xfrm>
          <a:prstGeom prst="rect">
            <a:avLst/>
          </a:prstGeom>
        </p:spPr>
        <p:txBody>
          <a:bodyPr wrap="square">
            <a:spAutoFit/>
          </a:bodyPr>
          <a:lstStyle/>
          <a:p>
            <a:r>
              <a:rPr lang="en-US" sz="1500" dirty="0">
                <a:solidFill>
                  <a:schemeClr val="bg2">
                    <a:lumMod val="50000"/>
                  </a:schemeClr>
                </a:solidFill>
              </a:rPr>
              <a:t>[</a:t>
            </a:r>
            <a:r>
              <a:rPr lang="en-US" sz="1500" b="1" dirty="0">
                <a:solidFill>
                  <a:schemeClr val="bg2">
                    <a:lumMod val="50000"/>
                  </a:schemeClr>
                </a:solidFill>
              </a:rPr>
              <a:t>H-</a:t>
            </a:r>
            <a:r>
              <a:rPr lang="en-US" sz="1500" dirty="0">
                <a:solidFill>
                  <a:schemeClr val="bg2">
                    <a:lumMod val="50000"/>
                  </a:schemeClr>
                </a:solidFill>
              </a:rPr>
              <a:t>Li STOC 18, Kothari-Steinhart-</a:t>
            </a:r>
            <a:r>
              <a:rPr lang="en-US" sz="1500" dirty="0" err="1">
                <a:solidFill>
                  <a:schemeClr val="bg2">
                    <a:lumMod val="50000"/>
                  </a:schemeClr>
                </a:solidFill>
              </a:rPr>
              <a:t>Steurer</a:t>
            </a:r>
            <a:r>
              <a:rPr lang="en-US" sz="1500" dirty="0">
                <a:solidFill>
                  <a:schemeClr val="bg2">
                    <a:lumMod val="50000"/>
                  </a:schemeClr>
                </a:solidFill>
              </a:rPr>
              <a:t> STOC 18, </a:t>
            </a:r>
            <a:r>
              <a:rPr lang="en-US" sz="1500" dirty="0" err="1">
                <a:solidFill>
                  <a:schemeClr val="bg2">
                    <a:lumMod val="50000"/>
                  </a:schemeClr>
                </a:solidFill>
              </a:rPr>
              <a:t>Diakonikolas</a:t>
            </a:r>
            <a:r>
              <a:rPr lang="en-US" sz="1500" dirty="0">
                <a:solidFill>
                  <a:schemeClr val="bg2">
                    <a:lumMod val="50000"/>
                  </a:schemeClr>
                </a:solidFill>
              </a:rPr>
              <a:t>-Kane-Stewart STOC 18, </a:t>
            </a:r>
            <a:r>
              <a:rPr lang="en-US" sz="1500" dirty="0" err="1">
                <a:solidFill>
                  <a:schemeClr val="bg2">
                    <a:lumMod val="50000"/>
                  </a:schemeClr>
                </a:solidFill>
              </a:rPr>
              <a:t>Vempala</a:t>
            </a:r>
            <a:r>
              <a:rPr lang="en-US" sz="1500" dirty="0">
                <a:solidFill>
                  <a:schemeClr val="bg2">
                    <a:lumMod val="50000"/>
                  </a:schemeClr>
                </a:solidFill>
              </a:rPr>
              <a:t>-Wang FOCS 02, Dasgupta FOCS 99, Dasgupta-Schulman JMLR 07, Hsu-</a:t>
            </a:r>
            <a:r>
              <a:rPr lang="en-US" sz="1500" dirty="0" err="1">
                <a:solidFill>
                  <a:schemeClr val="bg2">
                    <a:lumMod val="50000"/>
                  </a:schemeClr>
                </a:solidFill>
              </a:rPr>
              <a:t>Kakade</a:t>
            </a:r>
            <a:r>
              <a:rPr lang="en-US" sz="1500" dirty="0">
                <a:solidFill>
                  <a:schemeClr val="bg2">
                    <a:lumMod val="50000"/>
                  </a:schemeClr>
                </a:solidFill>
              </a:rPr>
              <a:t> ITCS 13, Ge-Huang-</a:t>
            </a:r>
            <a:r>
              <a:rPr lang="en-US" sz="1500" dirty="0" err="1">
                <a:solidFill>
                  <a:schemeClr val="bg2">
                    <a:lumMod val="50000"/>
                  </a:schemeClr>
                </a:solidFill>
              </a:rPr>
              <a:t>Kakade</a:t>
            </a:r>
            <a:r>
              <a:rPr lang="en-US" sz="1500" dirty="0">
                <a:solidFill>
                  <a:schemeClr val="bg2">
                    <a:lumMod val="50000"/>
                  </a:schemeClr>
                </a:solidFill>
              </a:rPr>
              <a:t> STOC 15, Arora-Kannan Ann. Appl. </a:t>
            </a:r>
            <a:r>
              <a:rPr lang="en-US" sz="1500" dirty="0" err="1">
                <a:solidFill>
                  <a:schemeClr val="bg2">
                    <a:lumMod val="50000"/>
                  </a:schemeClr>
                </a:solidFill>
              </a:rPr>
              <a:t>Probab</a:t>
            </a:r>
            <a:r>
              <a:rPr lang="en-US" sz="1500" dirty="0">
                <a:solidFill>
                  <a:schemeClr val="bg2">
                    <a:lumMod val="50000"/>
                  </a:schemeClr>
                </a:solidFill>
              </a:rPr>
              <a:t>. 05]</a:t>
            </a:r>
            <a:endParaRPr lang="en-US" sz="1500" b="1" dirty="0"/>
          </a:p>
        </p:txBody>
      </p:sp>
      <p:sp>
        <p:nvSpPr>
          <p:cNvPr id="3" name="Slide Number Placeholder 2">
            <a:extLst>
              <a:ext uri="{FF2B5EF4-FFF2-40B4-BE49-F238E27FC236}">
                <a16:creationId xmlns:a16="http://schemas.microsoft.com/office/drawing/2014/main" id="{32D3E514-6BCE-4474-9495-4061CAACEE43}"/>
              </a:ext>
            </a:extLst>
          </p:cNvPr>
          <p:cNvSpPr>
            <a:spLocks noGrp="1"/>
          </p:cNvSpPr>
          <p:nvPr>
            <p:ph type="sldNum" sz="quarter" idx="12"/>
          </p:nvPr>
        </p:nvSpPr>
        <p:spPr/>
        <p:txBody>
          <a:bodyPr/>
          <a:lstStyle/>
          <a:p>
            <a:fld id="{ED922394-96B1-4130-9F58-06B799E76477}" type="slidenum">
              <a:rPr lang="en-US" smtClean="0"/>
              <a:t>12</a:t>
            </a:fld>
            <a:endParaRPr lang="en-US"/>
          </a:p>
        </p:txBody>
      </p:sp>
    </p:spTree>
    <p:extLst>
      <p:ext uri="{BB962C8B-B14F-4D97-AF65-F5344CB8AC3E}">
        <p14:creationId xmlns:p14="http://schemas.microsoft.com/office/powerpoint/2010/main" val="1381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animBg="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4EC75-08C4-4BA2-A0C8-50AB74C515D8}"/>
              </a:ext>
            </a:extLst>
          </p:cNvPr>
          <p:cNvPicPr>
            <a:picLocks noChangeAspect="1"/>
          </p:cNvPicPr>
          <p:nvPr/>
        </p:nvPicPr>
        <p:blipFill>
          <a:blip r:embed="rId2"/>
          <a:stretch>
            <a:fillRect/>
          </a:stretch>
        </p:blipFill>
        <p:spPr>
          <a:xfrm>
            <a:off x="4782660" y="2056862"/>
            <a:ext cx="4060347" cy="2744275"/>
          </a:xfrm>
          <a:prstGeom prst="rect">
            <a:avLst/>
          </a:prstGeom>
        </p:spPr>
      </p:pic>
      <p:sp>
        <p:nvSpPr>
          <p:cNvPr id="2" name="Title 1">
            <a:extLst>
              <a:ext uri="{FF2B5EF4-FFF2-40B4-BE49-F238E27FC236}">
                <a16:creationId xmlns:a16="http://schemas.microsoft.com/office/drawing/2014/main" id="{852C26B0-4F20-4DEF-BA8B-89D3616BDFB4}"/>
              </a:ext>
            </a:extLst>
          </p:cNvPr>
          <p:cNvSpPr>
            <a:spLocks noGrp="1"/>
          </p:cNvSpPr>
          <p:nvPr>
            <p:ph type="title"/>
          </p:nvPr>
        </p:nvSpPr>
        <p:spPr/>
        <p:txBody>
          <a:bodyPr/>
          <a:lstStyle/>
          <a:p>
            <a:r>
              <a:rPr lang="en-US" dirty="0"/>
              <a:t>Gaussian Mixture Models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A491FDF-B056-45BE-9279-9F504D7ACE90}"/>
                  </a:ext>
                </a:extLst>
              </p:cNvPr>
              <p:cNvSpPr txBox="1">
                <a:spLocks/>
              </p:cNvSpPr>
              <p:nvPr/>
            </p:nvSpPr>
            <p:spPr>
              <a:xfrm>
                <a:off x="364849" y="1695154"/>
                <a:ext cx="7948246" cy="978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Brute force: </a:t>
                </a:r>
                <a14:m>
                  <m:oMath xmlns:m="http://schemas.openxmlformats.org/officeDocument/2006/math">
                    <m:r>
                      <m:rPr>
                        <m:sty m:val="p"/>
                      </m:rPr>
                      <a:rPr lang="en-US">
                        <a:solidFill>
                          <a:schemeClr val="accent2">
                            <a:lumMod val="75000"/>
                          </a:schemeClr>
                        </a:solidFill>
                        <a:latin typeface="Cambria Math" panose="02040503050406030204" pitchFamily="18" charset="0"/>
                      </a:rPr>
                      <m:t>Δ</m:t>
                    </m:r>
                    <m:r>
                      <a:rPr lang="en-US" i="1">
                        <a:solidFill>
                          <a:schemeClr val="accent2">
                            <a:lumMod val="75000"/>
                          </a:schemeClr>
                        </a:solidFill>
                        <a:latin typeface="Cambria Math" panose="02040503050406030204" pitchFamily="18" charset="0"/>
                      </a:rPr>
                      <m:t>≫</m:t>
                    </m:r>
                    <m:rad>
                      <m:radPr>
                        <m:degHide m:val="on"/>
                        <m:ctrlPr>
                          <a:rPr lang="en-US" i="1">
                            <a:solidFill>
                              <a:schemeClr val="accent2">
                                <a:lumMod val="75000"/>
                              </a:schemeClr>
                            </a:solidFill>
                            <a:latin typeface="Cambria Math" panose="02040503050406030204" pitchFamily="18" charset="0"/>
                          </a:rPr>
                        </m:ctrlPr>
                      </m:radPr>
                      <m:deg/>
                      <m:e>
                        <m:func>
                          <m:funcPr>
                            <m:ctrlPr>
                              <a:rPr lang="en-US" i="1">
                                <a:solidFill>
                                  <a:schemeClr val="accent2">
                                    <a:lumMod val="75000"/>
                                  </a:schemeClr>
                                </a:solidFill>
                                <a:latin typeface="Cambria Math" panose="02040503050406030204" pitchFamily="18" charset="0"/>
                              </a:rPr>
                            </m:ctrlPr>
                          </m:funcPr>
                          <m:fName>
                            <m:r>
                              <m:rPr>
                                <m:sty m:val="p"/>
                              </m:rPr>
                              <a:rPr lang="en-US">
                                <a:solidFill>
                                  <a:schemeClr val="accent2">
                                    <a:lumMod val="75000"/>
                                  </a:schemeClr>
                                </a:solidFill>
                                <a:latin typeface="Cambria Math" panose="02040503050406030204" pitchFamily="18" charset="0"/>
                              </a:rPr>
                              <m:t>log</m:t>
                            </m:r>
                          </m:fName>
                          <m:e>
                            <m:r>
                              <a:rPr lang="en-US" i="1">
                                <a:solidFill>
                                  <a:schemeClr val="accent2">
                                    <a:lumMod val="75000"/>
                                  </a:schemeClr>
                                </a:solidFill>
                                <a:latin typeface="Cambria Math" panose="02040503050406030204" pitchFamily="18" charset="0"/>
                              </a:rPr>
                              <m:t>𝑘</m:t>
                            </m:r>
                          </m:e>
                        </m:func>
                      </m:e>
                    </m:rad>
                  </m:oMath>
                </a14:m>
                <a:r>
                  <a:rPr lang="en-US" b="1" dirty="0"/>
                  <a:t>       Greedy: </a:t>
                </a:r>
                <a14:m>
                  <m:oMath xmlns:m="http://schemas.openxmlformats.org/officeDocument/2006/math">
                    <m:r>
                      <m:rPr>
                        <m:sty m:val="p"/>
                      </m:rPr>
                      <a:rPr lang="en-US">
                        <a:solidFill>
                          <a:schemeClr val="accent2">
                            <a:lumMod val="75000"/>
                          </a:schemeClr>
                        </a:solidFill>
                        <a:latin typeface="Cambria Math" panose="02040503050406030204" pitchFamily="18" charset="0"/>
                      </a:rPr>
                      <m:t>Δ</m:t>
                    </m:r>
                    <m:r>
                      <a:rPr lang="en-US" i="1">
                        <a:solidFill>
                          <a:schemeClr val="accent2">
                            <a:lumMod val="75000"/>
                          </a:schemeClr>
                        </a:solidFill>
                        <a:latin typeface="Cambria Math" panose="02040503050406030204" pitchFamily="18" charset="0"/>
                      </a:rPr>
                      <m:t>≫</m:t>
                    </m:r>
                    <m:sSup>
                      <m:sSupPr>
                        <m:ctrlPr>
                          <a:rPr lang="en-US" i="1">
                            <a:solidFill>
                              <a:schemeClr val="accent2">
                                <a:lumMod val="75000"/>
                              </a:schemeClr>
                            </a:solidFill>
                            <a:latin typeface="Cambria Math" panose="02040503050406030204" pitchFamily="18" charset="0"/>
                          </a:rPr>
                        </m:ctrlPr>
                      </m:sSupPr>
                      <m:e>
                        <m:r>
                          <a:rPr lang="en-US" i="1">
                            <a:solidFill>
                              <a:schemeClr val="accent2">
                                <a:lumMod val="75000"/>
                              </a:schemeClr>
                            </a:solidFill>
                            <a:latin typeface="Cambria Math" panose="02040503050406030204" pitchFamily="18" charset="0"/>
                          </a:rPr>
                          <m:t>𝑘</m:t>
                        </m:r>
                      </m:e>
                      <m:sup>
                        <m:f>
                          <m:fPr>
                            <m:ctrlPr>
                              <a:rPr lang="en-US" i="1">
                                <a:solidFill>
                                  <a:schemeClr val="accent2">
                                    <a:lumMod val="75000"/>
                                  </a:schemeClr>
                                </a:solidFill>
                                <a:latin typeface="Cambria Math" panose="02040503050406030204" pitchFamily="18" charset="0"/>
                              </a:rPr>
                            </m:ctrlPr>
                          </m:fPr>
                          <m:num>
                            <m:r>
                              <a:rPr lang="en-US" i="1">
                                <a:solidFill>
                                  <a:schemeClr val="accent2">
                                    <a:lumMod val="75000"/>
                                  </a:schemeClr>
                                </a:solidFill>
                                <a:latin typeface="Cambria Math" panose="02040503050406030204" pitchFamily="18" charset="0"/>
                              </a:rPr>
                              <m:t>1</m:t>
                            </m:r>
                          </m:num>
                          <m:den>
                            <m:r>
                              <a:rPr lang="en-US" i="1">
                                <a:solidFill>
                                  <a:schemeClr val="accent2">
                                    <a:lumMod val="75000"/>
                                  </a:schemeClr>
                                </a:solidFill>
                                <a:latin typeface="Cambria Math" panose="02040503050406030204" pitchFamily="18" charset="0"/>
                              </a:rPr>
                              <m:t>4</m:t>
                            </m:r>
                          </m:den>
                        </m:f>
                      </m:sup>
                    </m:sSup>
                  </m:oMath>
                </a14:m>
                <a:r>
                  <a:rPr lang="en-US" b="1" dirty="0"/>
                  <a:t> </a:t>
                </a:r>
                <a:endParaRPr lang="en-US" dirty="0"/>
              </a:p>
            </p:txBody>
          </p:sp>
        </mc:Choice>
        <mc:Fallback xmlns="">
          <p:sp>
            <p:nvSpPr>
              <p:cNvPr id="10" name="Content Placeholder 2">
                <a:extLst>
                  <a:ext uri="{FF2B5EF4-FFF2-40B4-BE49-F238E27FC236}">
                    <a16:creationId xmlns:a16="http://schemas.microsoft.com/office/drawing/2014/main" id="{CA491FDF-B056-45BE-9279-9F504D7ACE90}"/>
                  </a:ext>
                </a:extLst>
              </p:cNvPr>
              <p:cNvSpPr txBox="1">
                <a:spLocks noRot="1" noChangeAspect="1" noMove="1" noResize="1" noEditPoints="1" noAdjustHandles="1" noChangeArrowheads="1" noChangeShapeType="1" noTextEdit="1"/>
              </p:cNvSpPr>
              <p:nvPr/>
            </p:nvSpPr>
            <p:spPr>
              <a:xfrm>
                <a:off x="364849" y="1695154"/>
                <a:ext cx="7948246" cy="978113"/>
              </a:xfrm>
              <a:prstGeom prst="rect">
                <a:avLst/>
              </a:prstGeom>
              <a:blipFill>
                <a:blip r:embed="rId3"/>
                <a:stretch>
                  <a:fillRect l="-1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74B9DECE-2AF3-43F0-8386-65809746F65F}"/>
                  </a:ext>
                </a:extLst>
              </p:cNvPr>
              <p:cNvSpPr/>
              <p:nvPr/>
            </p:nvSpPr>
            <p:spPr>
              <a:xfrm>
                <a:off x="257542" y="2622589"/>
                <a:ext cx="8628916" cy="3124289"/>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Theorem: </a:t>
                </a:r>
                <a:r>
                  <a:rPr lang="en-US" sz="2400" dirty="0">
                    <a:solidFill>
                      <a:schemeClr val="tx1"/>
                    </a:solidFill>
                  </a:rPr>
                  <a:t>For every </a:t>
                </a:r>
                <a14:m>
                  <m:oMath xmlns:m="http://schemas.openxmlformats.org/officeDocument/2006/math">
                    <m:r>
                      <a:rPr lang="en-US" sz="2400" i="1" smtClean="0">
                        <a:solidFill>
                          <a:schemeClr val="accent2">
                            <a:lumMod val="75000"/>
                          </a:schemeClr>
                        </a:solidFill>
                        <a:latin typeface="Cambria Math" panose="02040503050406030204" pitchFamily="18" charset="0"/>
                      </a:rPr>
                      <m:t>𝜖</m:t>
                    </m:r>
                    <m:r>
                      <a:rPr lang="en-US" sz="2400" i="1" smtClean="0">
                        <a:solidFill>
                          <a:schemeClr val="accent2">
                            <a:lumMod val="75000"/>
                          </a:schemeClr>
                        </a:solidFill>
                        <a:latin typeface="Cambria Math" panose="02040503050406030204" pitchFamily="18" charset="0"/>
                      </a:rPr>
                      <m:t>&gt;0</m:t>
                    </m:r>
                  </m:oMath>
                </a14:m>
                <a:r>
                  <a:rPr lang="en-US" sz="2400" dirty="0">
                    <a:solidFill>
                      <a:schemeClr val="tx1"/>
                    </a:solidFill>
                  </a:rPr>
                  <a:t>, cluster in polynomial time if </a:t>
                </a:r>
                <a14:m>
                  <m:oMath xmlns:m="http://schemas.openxmlformats.org/officeDocument/2006/math">
                    <m:r>
                      <m:rPr>
                        <m:sty m:val="p"/>
                      </m:rPr>
                      <a:rPr lang="en-US" sz="2400" smtClean="0">
                        <a:solidFill>
                          <a:schemeClr val="accent2">
                            <a:lumMod val="75000"/>
                          </a:schemeClr>
                        </a:solidFill>
                        <a:latin typeface="Cambria Math" panose="02040503050406030204" pitchFamily="18" charset="0"/>
                      </a:rPr>
                      <m:t>Δ</m:t>
                    </m:r>
                    <m:r>
                      <a:rPr lang="en-US" sz="2400" i="1">
                        <a:solidFill>
                          <a:schemeClr val="accent2">
                            <a:lumMod val="75000"/>
                          </a:schemeClr>
                        </a:solidFill>
                        <a:latin typeface="Cambria Math" panose="02040503050406030204" pitchFamily="18" charset="0"/>
                      </a:rPr>
                      <m:t>≥</m:t>
                    </m:r>
                    <m:sSup>
                      <m:sSupPr>
                        <m:ctrlPr>
                          <a:rPr lang="en-US" sz="2400" i="1">
                            <a:solidFill>
                              <a:schemeClr val="accent2">
                                <a:lumMod val="75000"/>
                              </a:schemeClr>
                            </a:solidFill>
                            <a:latin typeface="Cambria Math" panose="02040503050406030204" pitchFamily="18" charset="0"/>
                          </a:rPr>
                        </m:ctrlPr>
                      </m:sSupPr>
                      <m:e>
                        <m:r>
                          <a:rPr lang="en-US" sz="2400" i="1">
                            <a:solidFill>
                              <a:schemeClr val="accent2">
                                <a:lumMod val="75000"/>
                              </a:schemeClr>
                            </a:solidFill>
                            <a:latin typeface="Cambria Math" panose="02040503050406030204" pitchFamily="18" charset="0"/>
                          </a:rPr>
                          <m:t>𝑘</m:t>
                        </m:r>
                      </m:e>
                      <m:sup>
                        <m:r>
                          <a:rPr lang="en-US" sz="2400" i="1">
                            <a:solidFill>
                              <a:schemeClr val="accent2">
                                <a:lumMod val="75000"/>
                              </a:schemeClr>
                            </a:solidFill>
                            <a:latin typeface="Cambria Math" panose="02040503050406030204" pitchFamily="18" charset="0"/>
                          </a:rPr>
                          <m:t>𝜖</m:t>
                        </m:r>
                      </m:sup>
                    </m:sSup>
                  </m:oMath>
                </a14:m>
                <a:r>
                  <a:rPr lang="en-US" sz="2400" dirty="0">
                    <a:solidFill>
                      <a:schemeClr val="tx1"/>
                    </a:solidFill>
                  </a:rPr>
                  <a:t>, </a:t>
                </a:r>
                <a14:m>
                  <m:oMath xmlns:m="http://schemas.openxmlformats.org/officeDocument/2006/math">
                    <m:sSup>
                      <m:sSupPr>
                        <m:ctrlPr>
                          <a:rPr lang="en-US" sz="2400" b="0" i="1" smtClean="0">
                            <a:solidFill>
                              <a:srgbClr val="1D6295"/>
                            </a:solidFill>
                            <a:latin typeface="Cambria Math" panose="02040503050406030204" pitchFamily="18" charset="0"/>
                          </a:rPr>
                        </m:ctrlPr>
                      </m:sSupPr>
                      <m:e>
                        <m:r>
                          <a:rPr lang="en-US" sz="2400" b="0" i="1" smtClean="0">
                            <a:solidFill>
                              <a:srgbClr val="1D6295"/>
                            </a:solidFill>
                            <a:latin typeface="Cambria Math" panose="02040503050406030204" pitchFamily="18" charset="0"/>
                          </a:rPr>
                          <m:t>𝑑</m:t>
                        </m:r>
                      </m:e>
                      <m:sup>
                        <m:func>
                          <m:funcPr>
                            <m:ctrlPr>
                              <a:rPr lang="en-US" sz="2400" b="0" i="1" smtClean="0">
                                <a:solidFill>
                                  <a:srgbClr val="1D6295"/>
                                </a:solidFill>
                                <a:latin typeface="Cambria Math" panose="02040503050406030204" pitchFamily="18" charset="0"/>
                              </a:rPr>
                            </m:ctrlPr>
                          </m:funcPr>
                          <m:fName>
                            <m:r>
                              <m:rPr>
                                <m:sty m:val="p"/>
                              </m:rPr>
                              <a:rPr lang="en-US" sz="2400" b="0" i="0" smtClean="0">
                                <a:solidFill>
                                  <a:srgbClr val="1D6295"/>
                                </a:solidFill>
                                <a:latin typeface="Cambria Math" panose="02040503050406030204" pitchFamily="18" charset="0"/>
                              </a:rPr>
                              <m:t>log</m:t>
                            </m:r>
                          </m:fName>
                          <m:e>
                            <m:r>
                              <a:rPr lang="en-US" sz="2400" b="0" i="1" smtClean="0">
                                <a:solidFill>
                                  <a:srgbClr val="1D6295"/>
                                </a:solidFill>
                                <a:latin typeface="Cambria Math" panose="02040503050406030204" pitchFamily="18" charset="0"/>
                              </a:rPr>
                              <m:t>𝑘</m:t>
                            </m:r>
                          </m:e>
                        </m:func>
                      </m:sup>
                    </m:sSup>
                  </m:oMath>
                </a14:m>
                <a:r>
                  <a:rPr lang="en-US" sz="2400" dirty="0">
                    <a:solidFill>
                      <a:srgbClr val="1D6295"/>
                    </a:solidFill>
                  </a:rPr>
                  <a:t> </a:t>
                </a:r>
                <a:r>
                  <a:rPr lang="en-US" sz="2400" dirty="0">
                    <a:solidFill>
                      <a:schemeClr val="tx1"/>
                    </a:solidFill>
                  </a:rPr>
                  <a:t>time if </a:t>
                </a:r>
                <a14:m>
                  <m:oMath xmlns:m="http://schemas.openxmlformats.org/officeDocument/2006/math">
                    <m:r>
                      <m:rPr>
                        <m:sty m:val="p"/>
                      </m:rPr>
                      <a:rPr lang="en-US" sz="2400" smtClean="0">
                        <a:solidFill>
                          <a:schemeClr val="accent2">
                            <a:lumMod val="75000"/>
                          </a:schemeClr>
                        </a:solidFill>
                        <a:latin typeface="Cambria Math" panose="02040503050406030204" pitchFamily="18" charset="0"/>
                      </a:rPr>
                      <m:t>Δ</m:t>
                    </m:r>
                    <m:r>
                      <a:rPr lang="en-US" sz="2400" i="1">
                        <a:solidFill>
                          <a:schemeClr val="accent2">
                            <a:lumMod val="75000"/>
                          </a:schemeClr>
                        </a:solidFill>
                        <a:latin typeface="Cambria Math" panose="02040503050406030204" pitchFamily="18" charset="0"/>
                      </a:rPr>
                      <m:t>≫</m:t>
                    </m:r>
                    <m:rad>
                      <m:radPr>
                        <m:degHide m:val="on"/>
                        <m:ctrlPr>
                          <a:rPr lang="en-US" sz="2400" i="1">
                            <a:solidFill>
                              <a:schemeClr val="accent2">
                                <a:lumMod val="75000"/>
                              </a:schemeClr>
                            </a:solidFill>
                            <a:latin typeface="Cambria Math" panose="02040503050406030204" pitchFamily="18" charset="0"/>
                          </a:rPr>
                        </m:ctrlPr>
                      </m:radPr>
                      <m:deg/>
                      <m:e>
                        <m:func>
                          <m:funcPr>
                            <m:ctrlPr>
                              <a:rPr lang="en-US" sz="2400" i="1">
                                <a:solidFill>
                                  <a:schemeClr val="accent2">
                                    <a:lumMod val="75000"/>
                                  </a:schemeClr>
                                </a:solidFill>
                                <a:latin typeface="Cambria Math" panose="02040503050406030204" pitchFamily="18" charset="0"/>
                              </a:rPr>
                            </m:ctrlPr>
                          </m:funcPr>
                          <m:fName>
                            <m:r>
                              <m:rPr>
                                <m:sty m:val="p"/>
                              </m:rPr>
                              <a:rPr lang="en-US" sz="2400">
                                <a:solidFill>
                                  <a:schemeClr val="accent2">
                                    <a:lumMod val="75000"/>
                                  </a:schemeClr>
                                </a:solidFill>
                                <a:latin typeface="Cambria Math" panose="02040503050406030204" pitchFamily="18" charset="0"/>
                              </a:rPr>
                              <m:t>log</m:t>
                            </m:r>
                          </m:fName>
                          <m:e>
                            <m:r>
                              <a:rPr lang="en-US" sz="2400" i="1">
                                <a:solidFill>
                                  <a:schemeClr val="accent2">
                                    <a:lumMod val="75000"/>
                                  </a:schemeClr>
                                </a:solidFill>
                                <a:latin typeface="Cambria Math" panose="02040503050406030204" pitchFamily="18" charset="0"/>
                              </a:rPr>
                              <m:t>𝑘</m:t>
                            </m:r>
                          </m:e>
                        </m:func>
                      </m:e>
                    </m:rad>
                  </m:oMath>
                </a14:m>
                <a:r>
                  <a:rPr lang="en-US" sz="2400" dirty="0">
                    <a:solidFill>
                      <a:schemeClr val="tx1"/>
                    </a:solidFill>
                  </a:rPr>
                  <a:t>.</a:t>
                </a:r>
              </a:p>
              <a:p>
                <a:endParaRPr lang="en-US" sz="2400" dirty="0">
                  <a:solidFill>
                    <a:schemeClr val="bg2">
                      <a:lumMod val="50000"/>
                    </a:schemeClr>
                  </a:solidFill>
                </a:endParaRPr>
              </a:p>
              <a:p>
                <a:r>
                  <a:rPr lang="en-US" sz="2400" dirty="0">
                    <a:solidFill>
                      <a:schemeClr val="bg2">
                        <a:lumMod val="50000"/>
                      </a:schemeClr>
                    </a:solidFill>
                  </a:rPr>
                  <a:t>[</a:t>
                </a:r>
                <a:r>
                  <a:rPr lang="en-US" sz="2400" b="1" dirty="0">
                    <a:solidFill>
                      <a:schemeClr val="bg2">
                        <a:lumMod val="50000"/>
                      </a:schemeClr>
                    </a:solidFill>
                  </a:rPr>
                  <a:t>H</a:t>
                </a:r>
                <a:r>
                  <a:rPr lang="en-US" sz="2400" dirty="0">
                    <a:solidFill>
                      <a:schemeClr val="bg2">
                        <a:lumMod val="50000"/>
                      </a:schemeClr>
                    </a:solidFill>
                  </a:rPr>
                  <a:t>-Li STOC 2018, Kothari-Steinhart-</a:t>
                </a:r>
                <a:r>
                  <a:rPr lang="en-US" sz="2400" dirty="0" err="1">
                    <a:solidFill>
                      <a:schemeClr val="bg2">
                        <a:lumMod val="50000"/>
                      </a:schemeClr>
                    </a:solidFill>
                  </a:rPr>
                  <a:t>Steurer</a:t>
                </a:r>
                <a:r>
                  <a:rPr lang="en-US" sz="2400" dirty="0">
                    <a:solidFill>
                      <a:schemeClr val="bg2">
                        <a:lumMod val="50000"/>
                      </a:schemeClr>
                    </a:solidFill>
                  </a:rPr>
                  <a:t> STOC 18, </a:t>
                </a:r>
                <a:r>
                  <a:rPr lang="en-US" sz="2400" dirty="0" err="1">
                    <a:solidFill>
                      <a:schemeClr val="bg2">
                        <a:lumMod val="50000"/>
                      </a:schemeClr>
                    </a:solidFill>
                  </a:rPr>
                  <a:t>Diakonikolas</a:t>
                </a:r>
                <a:r>
                  <a:rPr lang="en-US" sz="2400" dirty="0">
                    <a:solidFill>
                      <a:schemeClr val="bg2">
                        <a:lumMod val="50000"/>
                      </a:schemeClr>
                    </a:solidFill>
                  </a:rPr>
                  <a:t>-Kane-Stewart STOC 18]</a:t>
                </a:r>
              </a:p>
            </p:txBody>
          </p:sp>
        </mc:Choice>
        <mc:Fallback xmlns="">
          <p:sp>
            <p:nvSpPr>
              <p:cNvPr id="17" name="Rectangle: Rounded Corners 16">
                <a:extLst>
                  <a:ext uri="{FF2B5EF4-FFF2-40B4-BE49-F238E27FC236}">
                    <a16:creationId xmlns:a16="http://schemas.microsoft.com/office/drawing/2014/main" id="{74B9DECE-2AF3-43F0-8386-65809746F65F}"/>
                  </a:ext>
                </a:extLst>
              </p:cNvPr>
              <p:cNvSpPr>
                <a:spLocks noRot="1" noChangeAspect="1" noMove="1" noResize="1" noEditPoints="1" noAdjustHandles="1" noChangeArrowheads="1" noChangeShapeType="1" noTextEdit="1"/>
              </p:cNvSpPr>
              <p:nvPr/>
            </p:nvSpPr>
            <p:spPr>
              <a:xfrm>
                <a:off x="257542" y="2622589"/>
                <a:ext cx="8628916" cy="3124289"/>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8FDEB91-3BC5-40F9-8897-807FDF8D6A17}"/>
              </a:ext>
            </a:extLst>
          </p:cNvPr>
          <p:cNvSpPr/>
          <p:nvPr/>
        </p:nvSpPr>
        <p:spPr>
          <a:xfrm>
            <a:off x="2916731" y="5969654"/>
            <a:ext cx="3204660" cy="523220"/>
          </a:xfrm>
          <a:prstGeom prst="rect">
            <a:avLst/>
          </a:prstGeom>
        </p:spPr>
        <p:txBody>
          <a:bodyPr wrap="none">
            <a:spAutoFit/>
          </a:bodyPr>
          <a:lstStyle/>
          <a:p>
            <a:r>
              <a:rPr lang="en-US" sz="2800" b="1" i="1" dirty="0">
                <a:solidFill>
                  <a:srgbClr val="C00000"/>
                </a:solidFill>
              </a:rPr>
              <a:t>First to beat greedy!</a:t>
            </a:r>
          </a:p>
        </p:txBody>
      </p:sp>
      <p:sp>
        <p:nvSpPr>
          <p:cNvPr id="5" name="Slide Number Placeholder 4">
            <a:extLst>
              <a:ext uri="{FF2B5EF4-FFF2-40B4-BE49-F238E27FC236}">
                <a16:creationId xmlns:a16="http://schemas.microsoft.com/office/drawing/2014/main" id="{A6DE5BF3-D215-4DCC-A275-C567D8D4D3FF}"/>
              </a:ext>
            </a:extLst>
          </p:cNvPr>
          <p:cNvSpPr>
            <a:spLocks noGrp="1"/>
          </p:cNvSpPr>
          <p:nvPr>
            <p:ph type="sldNum" sz="quarter" idx="12"/>
          </p:nvPr>
        </p:nvSpPr>
        <p:spPr/>
        <p:txBody>
          <a:bodyPr/>
          <a:lstStyle/>
          <a:p>
            <a:fld id="{ED922394-96B1-4130-9F58-06B799E76477}" type="slidenum">
              <a:rPr lang="en-US" smtClean="0"/>
              <a:t>13</a:t>
            </a:fld>
            <a:endParaRPr lang="en-US"/>
          </a:p>
        </p:txBody>
      </p:sp>
    </p:spTree>
    <p:extLst>
      <p:ext uri="{BB962C8B-B14F-4D97-AF65-F5344CB8AC3E}">
        <p14:creationId xmlns:p14="http://schemas.microsoft.com/office/powerpoint/2010/main" val="112466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BDFA05-91D9-4B0E-80DD-3687E9101837}"/>
              </a:ext>
            </a:extLst>
          </p:cNvPr>
          <p:cNvPicPr>
            <a:picLocks noChangeAspect="1"/>
          </p:cNvPicPr>
          <p:nvPr/>
        </p:nvPicPr>
        <p:blipFill>
          <a:blip r:embed="rId2"/>
          <a:stretch>
            <a:fillRect/>
          </a:stretch>
        </p:blipFill>
        <p:spPr>
          <a:xfrm>
            <a:off x="3464334" y="136524"/>
            <a:ext cx="5679666" cy="3181362"/>
          </a:xfrm>
          <a:prstGeom prst="rect">
            <a:avLst/>
          </a:prstGeom>
        </p:spPr>
      </p:pic>
      <p:sp>
        <p:nvSpPr>
          <p:cNvPr id="12" name="TextBox 11">
            <a:extLst>
              <a:ext uri="{FF2B5EF4-FFF2-40B4-BE49-F238E27FC236}">
                <a16:creationId xmlns:a16="http://schemas.microsoft.com/office/drawing/2014/main" id="{7DD37850-B922-4546-BC5E-E46A6CCC6A3E}"/>
              </a:ext>
            </a:extLst>
          </p:cNvPr>
          <p:cNvSpPr txBox="1"/>
          <p:nvPr/>
        </p:nvSpPr>
        <p:spPr>
          <a:xfrm>
            <a:off x="4678792" y="336561"/>
            <a:ext cx="1695450" cy="769441"/>
          </a:xfrm>
          <a:prstGeom prst="rect">
            <a:avLst/>
          </a:prstGeom>
          <a:noFill/>
        </p:spPr>
        <p:txBody>
          <a:bodyPr wrap="square" rtlCol="0">
            <a:spAutoFit/>
          </a:bodyPr>
          <a:lstStyle/>
          <a:p>
            <a:r>
              <a:rPr lang="en-US" sz="2200" dirty="0">
                <a:solidFill>
                  <a:srgbClr val="404040"/>
                </a:solidFill>
              </a:rPr>
              <a:t>Probabilistic process</a:t>
            </a:r>
          </a:p>
        </p:txBody>
      </p:sp>
      <p:sp>
        <p:nvSpPr>
          <p:cNvPr id="13" name="TextBox 12">
            <a:extLst>
              <a:ext uri="{FF2B5EF4-FFF2-40B4-BE49-F238E27FC236}">
                <a16:creationId xmlns:a16="http://schemas.microsoft.com/office/drawing/2014/main" id="{C089E15E-D7E9-4EE0-8FC6-8CEE743C2120}"/>
              </a:ext>
            </a:extLst>
          </p:cNvPr>
          <p:cNvSpPr txBox="1"/>
          <p:nvPr/>
        </p:nvSpPr>
        <p:spPr>
          <a:xfrm>
            <a:off x="7331525" y="2479686"/>
            <a:ext cx="1695450" cy="769441"/>
          </a:xfrm>
          <a:prstGeom prst="rect">
            <a:avLst/>
          </a:prstGeom>
          <a:noFill/>
        </p:spPr>
        <p:txBody>
          <a:bodyPr wrap="square" rtlCol="0">
            <a:spAutoFit/>
          </a:bodyPr>
          <a:lstStyle/>
          <a:p>
            <a:r>
              <a:rPr lang="en-US" sz="2200" dirty="0">
                <a:solidFill>
                  <a:srgbClr val="E0523B"/>
                </a:solidFill>
              </a:rPr>
              <a:t>(efficient) algorithm</a:t>
            </a:r>
          </a:p>
        </p:txBody>
      </p:sp>
      <p:sp>
        <p:nvSpPr>
          <p:cNvPr id="14" name="TextBox 13">
            <a:extLst>
              <a:ext uri="{FF2B5EF4-FFF2-40B4-BE49-F238E27FC236}">
                <a16:creationId xmlns:a16="http://schemas.microsoft.com/office/drawing/2014/main" id="{C9CEDAC6-81DE-4D8C-BC78-08169B3E6EEE}"/>
              </a:ext>
            </a:extLst>
          </p:cNvPr>
          <p:cNvSpPr txBox="1"/>
          <p:nvPr/>
        </p:nvSpPr>
        <p:spPr>
          <a:xfrm>
            <a:off x="338118" y="590562"/>
            <a:ext cx="3919558" cy="2800767"/>
          </a:xfrm>
          <a:prstGeom prst="rect">
            <a:avLst/>
          </a:prstGeom>
          <a:noFill/>
        </p:spPr>
        <p:txBody>
          <a:bodyPr wrap="square" rtlCol="0">
            <a:spAutoFit/>
          </a:bodyPr>
          <a:lstStyle/>
          <a:p>
            <a:r>
              <a:rPr lang="en-US" sz="2200" b="1" dirty="0"/>
              <a:t>Typical approach:</a:t>
            </a:r>
          </a:p>
          <a:p>
            <a:endParaRPr lang="en-US" sz="2200" b="1" dirty="0"/>
          </a:p>
          <a:p>
            <a:pPr marL="457200" indent="-457200">
              <a:buAutoNum type="arabicPeriod"/>
            </a:pPr>
            <a:r>
              <a:rPr lang="en-US" sz="2200" dirty="0">
                <a:solidFill>
                  <a:schemeClr val="accent2"/>
                </a:solidFill>
              </a:rPr>
              <a:t>Identifiability</a:t>
            </a:r>
            <a:r>
              <a:rPr lang="en-US" sz="2200" dirty="0"/>
              <a:t> </a:t>
            </a:r>
          </a:p>
          <a:p>
            <a:pPr lvl="1"/>
            <a:r>
              <a:rPr lang="en-US" sz="2200" i="1" dirty="0"/>
              <a:t>“samples determine parameters”</a:t>
            </a:r>
          </a:p>
          <a:p>
            <a:pPr marL="457200" indent="-457200">
              <a:buAutoNum type="arabicPeriod"/>
            </a:pPr>
            <a:r>
              <a:rPr lang="en-US" sz="2200" dirty="0"/>
              <a:t>Forget step 1. </a:t>
            </a:r>
          </a:p>
          <a:p>
            <a:pPr marL="457200" indent="-457200">
              <a:buAutoNum type="arabicPeriod"/>
            </a:pPr>
            <a:r>
              <a:rPr lang="en-US" sz="2200" dirty="0"/>
              <a:t>Design </a:t>
            </a:r>
            <a:r>
              <a:rPr lang="en-US" sz="2200" dirty="0">
                <a:solidFill>
                  <a:srgbClr val="E0523B"/>
                </a:solidFill>
              </a:rPr>
              <a:t>efficient algorithm</a:t>
            </a:r>
          </a:p>
          <a:p>
            <a:pPr marL="457200" indent="-457200">
              <a:buAutoNum type="arabicPeriod"/>
            </a:pPr>
            <a:r>
              <a:rPr lang="en-US" sz="2200" dirty="0"/>
              <a:t>Rigorously analyze algorithm</a:t>
            </a:r>
          </a:p>
        </p:txBody>
      </p:sp>
      <p:sp>
        <p:nvSpPr>
          <p:cNvPr id="16" name="TextBox 15">
            <a:extLst>
              <a:ext uri="{FF2B5EF4-FFF2-40B4-BE49-F238E27FC236}">
                <a16:creationId xmlns:a16="http://schemas.microsoft.com/office/drawing/2014/main" id="{07D89ED4-37E4-4171-B0F2-6890D8A20242}"/>
              </a:ext>
            </a:extLst>
          </p:cNvPr>
          <p:cNvSpPr txBox="1"/>
          <p:nvPr/>
        </p:nvSpPr>
        <p:spPr>
          <a:xfrm>
            <a:off x="138093" y="3678204"/>
            <a:ext cx="9005907" cy="2862322"/>
          </a:xfrm>
          <a:prstGeom prst="rect">
            <a:avLst/>
          </a:prstGeom>
          <a:noFill/>
        </p:spPr>
        <p:txBody>
          <a:bodyPr wrap="square" rtlCol="0">
            <a:spAutoFit/>
          </a:bodyPr>
          <a:lstStyle/>
          <a:p>
            <a:r>
              <a:rPr lang="en-US" sz="2800" b="1" dirty="0"/>
              <a:t>Proofs to Algorithms</a:t>
            </a:r>
          </a:p>
          <a:p>
            <a:endParaRPr lang="en-US" sz="2200" b="1" dirty="0"/>
          </a:p>
          <a:p>
            <a:pPr marL="457200" indent="-457200">
              <a:buAutoNum type="arabicPeriod"/>
            </a:pPr>
            <a:r>
              <a:rPr lang="en-US" sz="2600" dirty="0"/>
              <a:t>Prove </a:t>
            </a:r>
            <a:r>
              <a:rPr lang="en-US" sz="2600" dirty="0">
                <a:solidFill>
                  <a:schemeClr val="accent2"/>
                </a:solidFill>
              </a:rPr>
              <a:t>identifiability</a:t>
            </a:r>
            <a:r>
              <a:rPr lang="en-US" sz="2600" dirty="0"/>
              <a:t> via </a:t>
            </a:r>
            <a:r>
              <a:rPr lang="en-US" sz="2600" i="1" dirty="0">
                <a:solidFill>
                  <a:schemeClr val="accent5"/>
                </a:solidFill>
              </a:rPr>
              <a:t>simple </a:t>
            </a:r>
            <a:r>
              <a:rPr lang="en-US" sz="2600" dirty="0">
                <a:solidFill>
                  <a:schemeClr val="accent5"/>
                </a:solidFill>
              </a:rPr>
              <a:t>proof</a:t>
            </a:r>
            <a:endParaRPr lang="en-US" sz="2600" i="1" dirty="0">
              <a:solidFill>
                <a:schemeClr val="accent5"/>
              </a:solidFill>
            </a:endParaRPr>
          </a:p>
          <a:p>
            <a:pPr marL="457200" indent="-457200">
              <a:buAutoNum type="arabicPeriod"/>
            </a:pPr>
            <a:endParaRPr lang="en-US" sz="2600" i="1" dirty="0"/>
          </a:p>
          <a:p>
            <a:pPr marL="457200" indent="-457200">
              <a:buAutoNum type="arabicPeriod"/>
            </a:pPr>
            <a:r>
              <a:rPr lang="en-US" sz="2600" dirty="0"/>
              <a:t>Mechanically transform </a:t>
            </a:r>
            <a:r>
              <a:rPr lang="en-US" sz="2600" i="1" dirty="0">
                <a:solidFill>
                  <a:schemeClr val="accent5"/>
                </a:solidFill>
              </a:rPr>
              <a:t>simple </a:t>
            </a:r>
            <a:r>
              <a:rPr lang="en-US" sz="2600" dirty="0">
                <a:solidFill>
                  <a:schemeClr val="accent5"/>
                </a:solidFill>
              </a:rPr>
              <a:t>proof </a:t>
            </a:r>
            <a:r>
              <a:rPr lang="en-US" sz="2600" dirty="0"/>
              <a:t>into </a:t>
            </a:r>
            <a:r>
              <a:rPr lang="en-US" sz="2600" dirty="0">
                <a:solidFill>
                  <a:srgbClr val="E0523B"/>
                </a:solidFill>
              </a:rPr>
              <a:t>efficient algorithm</a:t>
            </a:r>
          </a:p>
          <a:p>
            <a:pPr marL="457200" indent="-457200">
              <a:buAutoNum type="arabicPeriod"/>
            </a:pPr>
            <a:endParaRPr lang="en-US" sz="2600" dirty="0">
              <a:solidFill>
                <a:srgbClr val="E0523B"/>
              </a:solidFill>
            </a:endParaRPr>
          </a:p>
          <a:p>
            <a:pPr marL="457200" indent="-457200">
              <a:buAutoNum type="arabicPeriod"/>
            </a:pPr>
            <a:r>
              <a:rPr lang="en-US" sz="2600" dirty="0"/>
              <a:t>Rigorous analysis for free</a:t>
            </a:r>
          </a:p>
        </p:txBody>
      </p:sp>
      <p:sp>
        <p:nvSpPr>
          <p:cNvPr id="2" name="Slide Number Placeholder 1">
            <a:extLst>
              <a:ext uri="{FF2B5EF4-FFF2-40B4-BE49-F238E27FC236}">
                <a16:creationId xmlns:a16="http://schemas.microsoft.com/office/drawing/2014/main" id="{1834F623-9438-4267-A567-F20EE00916BF}"/>
              </a:ext>
            </a:extLst>
          </p:cNvPr>
          <p:cNvSpPr>
            <a:spLocks noGrp="1"/>
          </p:cNvSpPr>
          <p:nvPr>
            <p:ph type="sldNum" sz="quarter" idx="12"/>
          </p:nvPr>
        </p:nvSpPr>
        <p:spPr/>
        <p:txBody>
          <a:bodyPr/>
          <a:lstStyle/>
          <a:p>
            <a:fld id="{ED922394-96B1-4130-9F58-06B799E76477}" type="slidenum">
              <a:rPr lang="en-US" smtClean="0"/>
              <a:t>14</a:t>
            </a:fld>
            <a:endParaRPr lang="en-US"/>
          </a:p>
        </p:txBody>
      </p:sp>
    </p:spTree>
    <p:extLst>
      <p:ext uri="{BB962C8B-B14F-4D97-AF65-F5344CB8AC3E}">
        <p14:creationId xmlns:p14="http://schemas.microsoft.com/office/powerpoint/2010/main" val="388100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7EDF09-8A22-4954-87CA-DEEDE1CA7A5F}"/>
              </a:ext>
            </a:extLst>
          </p:cNvPr>
          <p:cNvSpPr/>
          <p:nvPr/>
        </p:nvSpPr>
        <p:spPr>
          <a:xfrm>
            <a:off x="2215662" y="2753990"/>
            <a:ext cx="6299688" cy="1015663"/>
          </a:xfrm>
          <a:prstGeom prst="rect">
            <a:avLst/>
          </a:prstGeom>
        </p:spPr>
        <p:txBody>
          <a:bodyPr wrap="square">
            <a:spAutoFit/>
          </a:bodyPr>
          <a:lstStyle/>
          <a:p>
            <a:r>
              <a:rPr lang="en-US" sz="3000" dirty="0">
                <a:solidFill>
                  <a:srgbClr val="C00000"/>
                </a:solidFill>
              </a:rPr>
              <a:t>Key tool: </a:t>
            </a:r>
            <a:r>
              <a:rPr lang="en-US" sz="3000" b="1" dirty="0">
                <a:solidFill>
                  <a:srgbClr val="C00000"/>
                </a:solidFill>
              </a:rPr>
              <a:t>Sum of Squares Method </a:t>
            </a:r>
            <a:r>
              <a:rPr lang="en-US" sz="3000" dirty="0">
                <a:solidFill>
                  <a:srgbClr val="C00000"/>
                </a:solidFill>
              </a:rPr>
              <a:t>(</a:t>
            </a:r>
            <a:r>
              <a:rPr lang="en-US" sz="3000" dirty="0" err="1">
                <a:solidFill>
                  <a:srgbClr val="C00000"/>
                </a:solidFill>
              </a:rPr>
              <a:t>SoS</a:t>
            </a:r>
            <a:r>
              <a:rPr lang="en-US" sz="3000" dirty="0">
                <a:solidFill>
                  <a:srgbClr val="C00000"/>
                </a:solidFill>
              </a:rPr>
              <a:t>)</a:t>
            </a:r>
            <a:r>
              <a:rPr lang="en-US" sz="3000" b="1" dirty="0">
                <a:solidFill>
                  <a:srgbClr val="C00000"/>
                </a:solidFill>
              </a:rPr>
              <a:t> </a:t>
            </a:r>
            <a:r>
              <a:rPr lang="en-US" sz="3000" dirty="0">
                <a:solidFill>
                  <a:srgbClr val="C00000"/>
                </a:solidFill>
              </a:rPr>
              <a:t>from polynomial optimization</a:t>
            </a:r>
          </a:p>
        </p:txBody>
      </p:sp>
      <p:pic>
        <p:nvPicPr>
          <p:cNvPr id="5" name="Picture 4">
            <a:extLst>
              <a:ext uri="{FF2B5EF4-FFF2-40B4-BE49-F238E27FC236}">
                <a16:creationId xmlns:a16="http://schemas.microsoft.com/office/drawing/2014/main" id="{ABF9DAA1-C471-44C6-B012-03566F6205A4}"/>
              </a:ext>
            </a:extLst>
          </p:cNvPr>
          <p:cNvPicPr>
            <a:picLocks noChangeAspect="1"/>
          </p:cNvPicPr>
          <p:nvPr/>
        </p:nvPicPr>
        <p:blipFill>
          <a:blip r:embed="rId2"/>
          <a:stretch>
            <a:fillRect/>
          </a:stretch>
        </p:blipFill>
        <p:spPr>
          <a:xfrm>
            <a:off x="741940" y="2506600"/>
            <a:ext cx="1260599" cy="1659081"/>
          </a:xfrm>
          <a:prstGeom prst="rect">
            <a:avLst/>
          </a:prstGeom>
        </p:spPr>
      </p:pic>
      <p:sp>
        <p:nvSpPr>
          <p:cNvPr id="2" name="Slide Number Placeholder 1">
            <a:extLst>
              <a:ext uri="{FF2B5EF4-FFF2-40B4-BE49-F238E27FC236}">
                <a16:creationId xmlns:a16="http://schemas.microsoft.com/office/drawing/2014/main" id="{19783A4D-DC39-4B16-A1D6-983CCE5B8942}"/>
              </a:ext>
            </a:extLst>
          </p:cNvPr>
          <p:cNvSpPr>
            <a:spLocks noGrp="1"/>
          </p:cNvSpPr>
          <p:nvPr>
            <p:ph type="sldNum" sz="quarter" idx="12"/>
          </p:nvPr>
        </p:nvSpPr>
        <p:spPr/>
        <p:txBody>
          <a:bodyPr/>
          <a:lstStyle/>
          <a:p>
            <a:fld id="{ED922394-96B1-4130-9F58-06B799E76477}" type="slidenum">
              <a:rPr lang="en-US" smtClean="0"/>
              <a:t>15</a:t>
            </a:fld>
            <a:endParaRPr lang="en-US"/>
          </a:p>
        </p:txBody>
      </p:sp>
    </p:spTree>
    <p:extLst>
      <p:ext uri="{BB962C8B-B14F-4D97-AF65-F5344CB8AC3E}">
        <p14:creationId xmlns:p14="http://schemas.microsoft.com/office/powerpoint/2010/main" val="109978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F29EA6-DF1C-4F53-9A41-7230F5CFE40A}"/>
              </a:ext>
            </a:extLst>
          </p:cNvPr>
          <p:cNvSpPr>
            <a:spLocks noGrp="1"/>
          </p:cNvSpPr>
          <p:nvPr>
            <p:ph type="title"/>
          </p:nvPr>
        </p:nvSpPr>
        <p:spPr>
          <a:xfrm>
            <a:off x="628650" y="124194"/>
            <a:ext cx="7886700" cy="1325563"/>
          </a:xfrm>
        </p:spPr>
        <p:txBody>
          <a:bodyPr>
            <a:normAutofit/>
          </a:bodyPr>
          <a:lstStyle/>
          <a:p>
            <a:r>
              <a:rPr lang="en-US" sz="3400" dirty="0"/>
              <a:t>Major Algorithmic Success</a:t>
            </a:r>
          </a:p>
        </p:txBody>
      </p:sp>
      <p:pic>
        <p:nvPicPr>
          <p:cNvPr id="5" name="Picture 2" descr="Image result for f 18 hornet">
            <a:extLst>
              <a:ext uri="{FF2B5EF4-FFF2-40B4-BE49-F238E27FC236}">
                <a16:creationId xmlns:a16="http://schemas.microsoft.com/office/drawing/2014/main" id="{1B8BE4EA-8417-4D0F-B0B6-146059753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217" y="398338"/>
            <a:ext cx="1883076" cy="1165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quantum computer">
            <a:extLst>
              <a:ext uri="{FF2B5EF4-FFF2-40B4-BE49-F238E27FC236}">
                <a16:creationId xmlns:a16="http://schemas.microsoft.com/office/drawing/2014/main" id="{6486E816-A78C-4C26-A1B2-06977522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849" y="2537635"/>
            <a:ext cx="1179602" cy="18006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cryptography">
            <a:extLst>
              <a:ext uri="{FF2B5EF4-FFF2-40B4-BE49-F238E27FC236}">
                <a16:creationId xmlns:a16="http://schemas.microsoft.com/office/drawing/2014/main" id="{324D5976-58AF-48EC-845E-A1EAA494E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217" y="4855456"/>
            <a:ext cx="2085243" cy="156393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E9CF42B-EA9A-40D5-BFE1-02705DD7B5D6}"/>
              </a:ext>
            </a:extLst>
          </p:cNvPr>
          <p:cNvSpPr/>
          <p:nvPr/>
        </p:nvSpPr>
        <p:spPr>
          <a:xfrm>
            <a:off x="2839797" y="2151442"/>
            <a:ext cx="3464406" cy="3464406"/>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rPr>
              <a:t>Polynomial Optimization &amp;</a:t>
            </a:r>
            <a:endParaRPr lang="en-US" sz="2400" b="1" dirty="0">
              <a:solidFill>
                <a:schemeClr val="accent1">
                  <a:lumMod val="75000"/>
                </a:schemeClr>
              </a:solidFill>
            </a:endParaRPr>
          </a:p>
          <a:p>
            <a:pPr algn="ctr"/>
            <a:r>
              <a:rPr lang="en-US" sz="2400" dirty="0">
                <a:solidFill>
                  <a:schemeClr val="accent1">
                    <a:lumMod val="75000"/>
                  </a:schemeClr>
                </a:solidFill>
              </a:rPr>
              <a:t>Sum of Squares Method</a:t>
            </a:r>
          </a:p>
          <a:p>
            <a:pPr algn="ctr"/>
            <a:endParaRPr lang="en-US" sz="2400" dirty="0">
              <a:solidFill>
                <a:schemeClr val="accent1">
                  <a:lumMod val="75000"/>
                </a:schemeClr>
              </a:solidFill>
            </a:endParaRPr>
          </a:p>
          <a:p>
            <a:pPr algn="ctr"/>
            <a:r>
              <a:rPr lang="en-US" dirty="0">
                <a:solidFill>
                  <a:schemeClr val="accent5"/>
                </a:solidFill>
              </a:rPr>
              <a:t>convex programs subsuming LP, SDP, spectral methods</a:t>
            </a:r>
          </a:p>
        </p:txBody>
      </p:sp>
      <p:pic>
        <p:nvPicPr>
          <p:cNvPr id="10" name="Picture 8" descr="Image result for combinatorial optimization">
            <a:extLst>
              <a:ext uri="{FF2B5EF4-FFF2-40B4-BE49-F238E27FC236}">
                <a16:creationId xmlns:a16="http://schemas.microsoft.com/office/drawing/2014/main" id="{D8D5396F-A8AD-495C-83C7-00095397A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35" y="1205628"/>
            <a:ext cx="2969079" cy="14845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5C521B-25D0-4C3D-B5A4-E034C43F8DEA}"/>
              </a:ext>
            </a:extLst>
          </p:cNvPr>
          <p:cNvSpPr/>
          <p:nvPr/>
        </p:nvSpPr>
        <p:spPr>
          <a:xfrm>
            <a:off x="97562" y="2703223"/>
            <a:ext cx="2876712" cy="369332"/>
          </a:xfrm>
          <a:prstGeom prst="rect">
            <a:avLst/>
          </a:prstGeom>
        </p:spPr>
        <p:txBody>
          <a:bodyPr wrap="square">
            <a:spAutoFit/>
          </a:bodyPr>
          <a:lstStyle/>
          <a:p>
            <a:r>
              <a:rPr lang="en-US" b="1" dirty="0"/>
              <a:t>Combinatorial optimization</a:t>
            </a:r>
          </a:p>
        </p:txBody>
      </p:sp>
      <p:grpSp>
        <p:nvGrpSpPr>
          <p:cNvPr id="12" name="Group 11">
            <a:extLst>
              <a:ext uri="{FF2B5EF4-FFF2-40B4-BE49-F238E27FC236}">
                <a16:creationId xmlns:a16="http://schemas.microsoft.com/office/drawing/2014/main" id="{4746F038-A3C6-4719-9353-4F17BE603C48}"/>
              </a:ext>
            </a:extLst>
          </p:cNvPr>
          <p:cNvGrpSpPr/>
          <p:nvPr/>
        </p:nvGrpSpPr>
        <p:grpSpPr>
          <a:xfrm>
            <a:off x="350961" y="4711713"/>
            <a:ext cx="2217704" cy="788813"/>
            <a:chOff x="329864" y="-713168"/>
            <a:chExt cx="9120606" cy="3244102"/>
          </a:xfrm>
        </p:grpSpPr>
        <p:pic>
          <p:nvPicPr>
            <p:cNvPr id="13" name="Picture 12">
              <a:extLst>
                <a:ext uri="{FF2B5EF4-FFF2-40B4-BE49-F238E27FC236}">
                  <a16:creationId xmlns:a16="http://schemas.microsoft.com/office/drawing/2014/main" id="{F6817609-466D-4CCB-85BF-64AF0AD86448}"/>
                </a:ext>
              </a:extLst>
            </p:cNvPr>
            <p:cNvPicPr>
              <a:picLocks noChangeAspect="1"/>
            </p:cNvPicPr>
            <p:nvPr/>
          </p:nvPicPr>
          <p:blipFill>
            <a:blip r:embed="rId6"/>
            <a:stretch>
              <a:fillRect/>
            </a:stretch>
          </p:blipFill>
          <p:spPr>
            <a:xfrm>
              <a:off x="4795062" y="-566055"/>
              <a:ext cx="1814885" cy="1304455"/>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93F42C13-D45B-4FFF-846E-66C782D720A7}"/>
                </a:ext>
              </a:extLst>
            </p:cNvPr>
            <p:cNvPicPr>
              <a:picLocks noChangeAspect="1"/>
            </p:cNvPicPr>
            <p:nvPr/>
          </p:nvPicPr>
          <p:blipFill>
            <a:blip r:embed="rId7"/>
            <a:stretch>
              <a:fillRect/>
            </a:stretch>
          </p:blipFill>
          <p:spPr>
            <a:xfrm>
              <a:off x="7665467" y="661576"/>
              <a:ext cx="1785003" cy="1307593"/>
            </a:xfrm>
            <a:prstGeom prst="rect">
              <a:avLst/>
            </a:prstGeom>
            <a:ln w="38100">
              <a:solidFill>
                <a:schemeClr val="bg2">
                  <a:lumMod val="50000"/>
                </a:schemeClr>
              </a:solidFill>
            </a:ln>
          </p:spPr>
        </p:pic>
        <p:pic>
          <p:nvPicPr>
            <p:cNvPr id="15" name="Picture 14">
              <a:extLst>
                <a:ext uri="{FF2B5EF4-FFF2-40B4-BE49-F238E27FC236}">
                  <a16:creationId xmlns:a16="http://schemas.microsoft.com/office/drawing/2014/main" id="{BAA4391E-C1A5-4E9F-81DE-C7C64B56313D}"/>
                </a:ext>
              </a:extLst>
            </p:cNvPr>
            <p:cNvPicPr>
              <a:picLocks noChangeAspect="1"/>
            </p:cNvPicPr>
            <p:nvPr/>
          </p:nvPicPr>
          <p:blipFill>
            <a:blip r:embed="rId8"/>
            <a:stretch>
              <a:fillRect/>
            </a:stretch>
          </p:blipFill>
          <p:spPr>
            <a:xfrm>
              <a:off x="329864" y="-713168"/>
              <a:ext cx="1483914" cy="1307592"/>
            </a:xfrm>
            <a:prstGeom prst="rect">
              <a:avLst/>
            </a:prstGeom>
            <a:ln w="38100">
              <a:solidFill>
                <a:schemeClr val="bg2">
                  <a:lumMod val="50000"/>
                </a:schemeClr>
              </a:solidFill>
            </a:ln>
          </p:spPr>
        </p:pic>
        <p:pic>
          <p:nvPicPr>
            <p:cNvPr id="16" name="Picture 15">
              <a:extLst>
                <a:ext uri="{FF2B5EF4-FFF2-40B4-BE49-F238E27FC236}">
                  <a16:creationId xmlns:a16="http://schemas.microsoft.com/office/drawing/2014/main" id="{2DCBADB4-AE6D-417B-ACFE-20C5AC3BF929}"/>
                </a:ext>
              </a:extLst>
            </p:cNvPr>
            <p:cNvPicPr>
              <a:picLocks noChangeAspect="1"/>
            </p:cNvPicPr>
            <p:nvPr/>
          </p:nvPicPr>
          <p:blipFill>
            <a:blip r:embed="rId9"/>
            <a:stretch>
              <a:fillRect/>
            </a:stretch>
          </p:blipFill>
          <p:spPr>
            <a:xfrm>
              <a:off x="530585" y="1497593"/>
              <a:ext cx="2724554" cy="1005840"/>
            </a:xfrm>
            <a:prstGeom prst="rect">
              <a:avLst/>
            </a:prstGeom>
            <a:ln w="38100">
              <a:solidFill>
                <a:schemeClr val="bg2">
                  <a:lumMod val="50000"/>
                </a:schemeClr>
              </a:solidFill>
            </a:ln>
          </p:spPr>
        </p:pic>
        <p:pic>
          <p:nvPicPr>
            <p:cNvPr id="17" name="Picture 16">
              <a:extLst>
                <a:ext uri="{FF2B5EF4-FFF2-40B4-BE49-F238E27FC236}">
                  <a16:creationId xmlns:a16="http://schemas.microsoft.com/office/drawing/2014/main" id="{D307E02B-DCDA-4439-BA5D-CDEE4A06C443}"/>
                </a:ext>
              </a:extLst>
            </p:cNvPr>
            <p:cNvPicPr>
              <a:picLocks noChangeAspect="1"/>
            </p:cNvPicPr>
            <p:nvPr/>
          </p:nvPicPr>
          <p:blipFill>
            <a:blip r:embed="rId10"/>
            <a:stretch>
              <a:fillRect/>
            </a:stretch>
          </p:blipFill>
          <p:spPr>
            <a:xfrm>
              <a:off x="4170378" y="1525094"/>
              <a:ext cx="2065566" cy="1005840"/>
            </a:xfrm>
            <a:prstGeom prst="rect">
              <a:avLst/>
            </a:prstGeom>
            <a:ln w="38100">
              <a:solidFill>
                <a:schemeClr val="bg2">
                  <a:lumMod val="50000"/>
                </a:schemeClr>
              </a:solidFill>
            </a:ln>
          </p:spPr>
        </p:pic>
        <p:pic>
          <p:nvPicPr>
            <p:cNvPr id="18" name="Picture 17">
              <a:extLst>
                <a:ext uri="{FF2B5EF4-FFF2-40B4-BE49-F238E27FC236}">
                  <a16:creationId xmlns:a16="http://schemas.microsoft.com/office/drawing/2014/main" id="{74C529DE-6C5C-47F9-B4AC-7B16CF640DCF}"/>
                </a:ext>
              </a:extLst>
            </p:cNvPr>
            <p:cNvPicPr>
              <a:picLocks noChangeAspect="1"/>
            </p:cNvPicPr>
            <p:nvPr/>
          </p:nvPicPr>
          <p:blipFill>
            <a:blip r:embed="rId11"/>
            <a:stretch>
              <a:fillRect/>
            </a:stretch>
          </p:blipFill>
          <p:spPr>
            <a:xfrm>
              <a:off x="2636310" y="-566054"/>
              <a:ext cx="1136158" cy="1005841"/>
            </a:xfrm>
            <a:prstGeom prst="rect">
              <a:avLst/>
            </a:prstGeom>
            <a:ln w="38100">
              <a:solidFill>
                <a:schemeClr val="bg2">
                  <a:lumMod val="50000"/>
                </a:schemeClr>
              </a:solidFill>
            </a:ln>
          </p:spPr>
        </p:pic>
      </p:grpSp>
      <p:sp>
        <p:nvSpPr>
          <p:cNvPr id="19" name="Rectangle 18">
            <a:extLst>
              <a:ext uri="{FF2B5EF4-FFF2-40B4-BE49-F238E27FC236}">
                <a16:creationId xmlns:a16="http://schemas.microsoft.com/office/drawing/2014/main" id="{84BF1FDB-93A4-400B-998A-786492B6DEF1}"/>
              </a:ext>
            </a:extLst>
          </p:cNvPr>
          <p:cNvSpPr/>
          <p:nvPr/>
        </p:nvSpPr>
        <p:spPr>
          <a:xfrm>
            <a:off x="595153" y="5615848"/>
            <a:ext cx="2124364" cy="646331"/>
          </a:xfrm>
          <a:prstGeom prst="rect">
            <a:avLst/>
          </a:prstGeom>
        </p:spPr>
        <p:txBody>
          <a:bodyPr wrap="none">
            <a:spAutoFit/>
          </a:bodyPr>
          <a:lstStyle/>
          <a:p>
            <a:r>
              <a:rPr lang="en-US" b="1" dirty="0">
                <a:solidFill>
                  <a:srgbClr val="C00000"/>
                </a:solidFill>
              </a:rPr>
              <a:t>Statistics</a:t>
            </a:r>
          </a:p>
          <a:p>
            <a:r>
              <a:rPr lang="en-US" i="1" dirty="0">
                <a:solidFill>
                  <a:srgbClr val="C00000"/>
                </a:solidFill>
              </a:rPr>
              <a:t>Proofs to algorithms</a:t>
            </a:r>
          </a:p>
        </p:txBody>
      </p:sp>
      <p:sp>
        <p:nvSpPr>
          <p:cNvPr id="20" name="Rectangle 19">
            <a:extLst>
              <a:ext uri="{FF2B5EF4-FFF2-40B4-BE49-F238E27FC236}">
                <a16:creationId xmlns:a16="http://schemas.microsoft.com/office/drawing/2014/main" id="{3A2892B0-FA16-4B16-A632-9847C1B78C06}"/>
              </a:ext>
            </a:extLst>
          </p:cNvPr>
          <p:cNvSpPr/>
          <p:nvPr/>
        </p:nvSpPr>
        <p:spPr>
          <a:xfrm>
            <a:off x="6016172" y="1631982"/>
            <a:ext cx="2837542" cy="369332"/>
          </a:xfrm>
          <a:prstGeom prst="rect">
            <a:avLst/>
          </a:prstGeom>
        </p:spPr>
        <p:txBody>
          <a:bodyPr wrap="square">
            <a:spAutoFit/>
          </a:bodyPr>
          <a:lstStyle/>
          <a:p>
            <a:r>
              <a:rPr lang="en-US" b="1" dirty="0"/>
              <a:t>Robotics/optimal control</a:t>
            </a:r>
          </a:p>
        </p:txBody>
      </p:sp>
      <p:sp>
        <p:nvSpPr>
          <p:cNvPr id="21" name="Rectangle 20">
            <a:extLst>
              <a:ext uri="{FF2B5EF4-FFF2-40B4-BE49-F238E27FC236}">
                <a16:creationId xmlns:a16="http://schemas.microsoft.com/office/drawing/2014/main" id="{2B1543D4-0DD7-490F-BCD7-227F0CC4AE77}"/>
              </a:ext>
            </a:extLst>
          </p:cNvPr>
          <p:cNvSpPr/>
          <p:nvPr/>
        </p:nvSpPr>
        <p:spPr>
          <a:xfrm>
            <a:off x="6396569" y="4344744"/>
            <a:ext cx="2282100" cy="369332"/>
          </a:xfrm>
          <a:prstGeom prst="rect">
            <a:avLst/>
          </a:prstGeom>
        </p:spPr>
        <p:txBody>
          <a:bodyPr wrap="none">
            <a:spAutoFit/>
          </a:bodyPr>
          <a:lstStyle/>
          <a:p>
            <a:r>
              <a:rPr lang="en-US" b="1" dirty="0"/>
              <a:t>Quantum information</a:t>
            </a:r>
          </a:p>
        </p:txBody>
      </p:sp>
      <p:sp>
        <p:nvSpPr>
          <p:cNvPr id="22" name="Rectangle 21">
            <a:extLst>
              <a:ext uri="{FF2B5EF4-FFF2-40B4-BE49-F238E27FC236}">
                <a16:creationId xmlns:a16="http://schemas.microsoft.com/office/drawing/2014/main" id="{E56C54C9-DAD5-4BC5-AFF2-42FF407B039E}"/>
              </a:ext>
            </a:extLst>
          </p:cNvPr>
          <p:cNvSpPr/>
          <p:nvPr/>
        </p:nvSpPr>
        <p:spPr>
          <a:xfrm>
            <a:off x="6681162" y="6448644"/>
            <a:ext cx="1473352" cy="369332"/>
          </a:xfrm>
          <a:prstGeom prst="rect">
            <a:avLst/>
          </a:prstGeom>
        </p:spPr>
        <p:txBody>
          <a:bodyPr wrap="none">
            <a:spAutoFit/>
          </a:bodyPr>
          <a:lstStyle/>
          <a:p>
            <a:r>
              <a:rPr lang="en-US" b="1" dirty="0"/>
              <a:t>Cryptography</a:t>
            </a:r>
          </a:p>
        </p:txBody>
      </p:sp>
      <p:sp>
        <p:nvSpPr>
          <p:cNvPr id="2" name="Slide Number Placeholder 1">
            <a:extLst>
              <a:ext uri="{FF2B5EF4-FFF2-40B4-BE49-F238E27FC236}">
                <a16:creationId xmlns:a16="http://schemas.microsoft.com/office/drawing/2014/main" id="{6F6AE3F4-3D0F-425D-B73E-A52338257A54}"/>
              </a:ext>
            </a:extLst>
          </p:cNvPr>
          <p:cNvSpPr>
            <a:spLocks noGrp="1"/>
          </p:cNvSpPr>
          <p:nvPr>
            <p:ph type="sldNum" sz="quarter" idx="12"/>
          </p:nvPr>
        </p:nvSpPr>
        <p:spPr/>
        <p:txBody>
          <a:bodyPr/>
          <a:lstStyle/>
          <a:p>
            <a:fld id="{ED922394-96B1-4130-9F58-06B799E76477}" type="slidenum">
              <a:rPr lang="en-US" smtClean="0"/>
              <a:t>16</a:t>
            </a:fld>
            <a:endParaRPr lang="en-US"/>
          </a:p>
        </p:txBody>
      </p:sp>
    </p:spTree>
    <p:extLst>
      <p:ext uri="{BB962C8B-B14F-4D97-AF65-F5344CB8AC3E}">
        <p14:creationId xmlns:p14="http://schemas.microsoft.com/office/powerpoint/2010/main" val="60108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9E8D-17E4-4358-807B-425B20CE0772}"/>
              </a:ext>
            </a:extLst>
          </p:cNvPr>
          <p:cNvSpPr>
            <a:spLocks noGrp="1"/>
          </p:cNvSpPr>
          <p:nvPr>
            <p:ph type="title"/>
          </p:nvPr>
        </p:nvSpPr>
        <p:spPr/>
        <p:txBody>
          <a:bodyPr/>
          <a:lstStyle/>
          <a:p>
            <a:r>
              <a:rPr lang="en-US" dirty="0" err="1"/>
              <a:t>SoS</a:t>
            </a:r>
            <a:r>
              <a:rPr lang="en-US" dirty="0"/>
              <a:t> Crash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D50F5-3F71-4D37-99C8-5D67C57DB44B}"/>
                  </a:ext>
                </a:extLst>
              </p:cNvPr>
              <p:cNvSpPr>
                <a:spLocks noGrp="1"/>
              </p:cNvSpPr>
              <p:nvPr>
                <p:ph idx="1"/>
              </p:nvPr>
            </p:nvSpPr>
            <p:spPr>
              <a:xfrm>
                <a:off x="628650" y="1825625"/>
                <a:ext cx="7886700" cy="2091282"/>
              </a:xfrm>
            </p:spPr>
            <p:txBody>
              <a:bodyPr/>
              <a:lstStyle/>
              <a:p>
                <a:pPr marL="0" indent="0">
                  <a:buNone/>
                </a:pPr>
                <a:r>
                  <a:rPr lang="en-US" dirty="0"/>
                  <a:t>Algorithm for solving </a:t>
                </a:r>
                <a:r>
                  <a:rPr lang="en-US" b="1" dirty="0"/>
                  <a:t>systems of polynomial inequalities </a:t>
                </a:r>
                <a:r>
                  <a:rPr lang="en-US" dirty="0">
                    <a:solidFill>
                      <a:schemeClr val="bg2">
                        <a:lumMod val="50000"/>
                      </a:schemeClr>
                    </a:solidFill>
                  </a:rPr>
                  <a:t>[</a:t>
                </a:r>
                <a:r>
                  <a:rPr lang="en-US" dirty="0" err="1">
                    <a:solidFill>
                      <a:schemeClr val="bg2">
                        <a:lumMod val="50000"/>
                      </a:schemeClr>
                    </a:solidFill>
                  </a:rPr>
                  <a:t>Parrilo</a:t>
                </a:r>
                <a:r>
                  <a:rPr lang="en-US" dirty="0">
                    <a:solidFill>
                      <a:schemeClr val="bg2">
                        <a:lumMod val="50000"/>
                      </a:schemeClr>
                    </a:solidFill>
                  </a:rPr>
                  <a:t> 00, </a:t>
                </a:r>
                <a:r>
                  <a:rPr lang="en-US" dirty="0" err="1">
                    <a:solidFill>
                      <a:schemeClr val="bg2">
                        <a:lumMod val="50000"/>
                      </a:schemeClr>
                    </a:solidFill>
                  </a:rPr>
                  <a:t>Lasserre</a:t>
                </a:r>
                <a:r>
                  <a:rPr lang="en-US" dirty="0">
                    <a:solidFill>
                      <a:schemeClr val="bg2">
                        <a:lumMod val="50000"/>
                      </a:schemeClr>
                    </a:solidFill>
                  </a:rPr>
                  <a:t> 02]</a:t>
                </a:r>
                <a:endParaRPr lang="en-US" b="1" dirty="0"/>
              </a:p>
              <a:p>
                <a:pPr marL="0" indent="0" algn="ctr">
                  <a:buNone/>
                </a:pPr>
                <a:endParaRPr lang="en-US" b="0" i="1" dirty="0">
                  <a:solidFill>
                    <a:schemeClr val="accent2"/>
                  </a:solidFill>
                  <a:latin typeface="Cambria Math" panose="02040503050406030204" pitchFamily="18" charset="0"/>
                </a:endParaRPr>
              </a:p>
              <a:p>
                <a:pPr marL="0" indent="0" algn="ctr">
                  <a:buNone/>
                </a:pPr>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𝑝</m:t>
                        </m:r>
                      </m:e>
                      <m:sub>
                        <m:r>
                          <a:rPr lang="en-US" b="0" i="1" smtClean="0">
                            <a:solidFill>
                              <a:schemeClr val="accent2"/>
                            </a:solidFill>
                            <a:latin typeface="Cambria Math" panose="02040503050406030204" pitchFamily="18" charset="0"/>
                          </a:rPr>
                          <m:t>1</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𝑝</m:t>
                        </m:r>
                      </m:e>
                      <m:sub>
                        <m:r>
                          <a:rPr lang="en-US" b="0" i="1" smtClean="0">
                            <a:solidFill>
                              <a:schemeClr val="accent2"/>
                            </a:solidFill>
                            <a:latin typeface="Cambria Math" panose="02040503050406030204" pitchFamily="18" charset="0"/>
                          </a:rPr>
                          <m:t>𝑚</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oMath>
                </a14:m>
                <a:r>
                  <a:rPr lang="en-US" dirty="0">
                    <a:solidFill>
                      <a:schemeClr val="accent2"/>
                    </a:solidFill>
                  </a:rPr>
                  <a:t>, </a:t>
                </a:r>
                <a14:m>
                  <m:oMath xmlns:m="http://schemas.openxmlformats.org/officeDocument/2006/math">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𝑛</m:t>
                        </m:r>
                      </m:sub>
                    </m:sSub>
                  </m:oMath>
                </a14:m>
                <a:endParaRPr lang="en-US" dirty="0">
                  <a:solidFill>
                    <a:schemeClr val="accent2"/>
                  </a:solidFill>
                </a:endParaRPr>
              </a:p>
              <a:p>
                <a:pPr marL="0" indent="0">
                  <a:buNone/>
                </a:pPr>
                <a:endParaRPr lang="en-US" b="1" dirty="0"/>
              </a:p>
            </p:txBody>
          </p:sp>
        </mc:Choice>
        <mc:Fallback xmlns="">
          <p:sp>
            <p:nvSpPr>
              <p:cNvPr id="3" name="Content Placeholder 2">
                <a:extLst>
                  <a:ext uri="{FF2B5EF4-FFF2-40B4-BE49-F238E27FC236}">
                    <a16:creationId xmlns:a16="http://schemas.microsoft.com/office/drawing/2014/main" id="{65BD50F5-3F71-4D37-99C8-5D67C57DB44B}"/>
                  </a:ext>
                </a:extLst>
              </p:cNvPr>
              <p:cNvSpPr>
                <a:spLocks noGrp="1" noRot="1" noChangeAspect="1" noMove="1" noResize="1" noEditPoints="1" noAdjustHandles="1" noChangeArrowheads="1" noChangeShapeType="1" noTextEdit="1"/>
              </p:cNvSpPr>
              <p:nvPr>
                <p:ph idx="1"/>
              </p:nvPr>
            </p:nvSpPr>
            <p:spPr>
              <a:xfrm>
                <a:off x="628650" y="1825625"/>
                <a:ext cx="7886700" cy="2091282"/>
              </a:xfrm>
              <a:blipFill>
                <a:blip r:embed="rId2"/>
                <a:stretch>
                  <a:fillRect l="-1546" t="-4651"/>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670C80F-1CC5-4300-A910-0F69DDBD523A}"/>
              </a:ext>
            </a:extLst>
          </p:cNvPr>
          <p:cNvSpPr txBox="1">
            <a:spLocks/>
          </p:cNvSpPr>
          <p:nvPr/>
        </p:nvSpPr>
        <p:spPr>
          <a:xfrm>
            <a:off x="628650" y="4195786"/>
            <a:ext cx="7886700" cy="2091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rPr>
              <a:t>When does it work?</a:t>
            </a:r>
            <a:endParaRPr lang="en-US" b="1" dirty="0">
              <a:solidFill>
                <a:srgbClr val="C00000"/>
              </a:solidFill>
            </a:endParaRPr>
          </a:p>
        </p:txBody>
      </p:sp>
      <p:sp>
        <p:nvSpPr>
          <p:cNvPr id="6" name="Slide Number Placeholder 5">
            <a:extLst>
              <a:ext uri="{FF2B5EF4-FFF2-40B4-BE49-F238E27FC236}">
                <a16:creationId xmlns:a16="http://schemas.microsoft.com/office/drawing/2014/main" id="{BB73A830-AD6E-4530-AE0C-118BFCF5376B}"/>
              </a:ext>
            </a:extLst>
          </p:cNvPr>
          <p:cNvSpPr>
            <a:spLocks noGrp="1"/>
          </p:cNvSpPr>
          <p:nvPr>
            <p:ph type="sldNum" sz="quarter" idx="12"/>
          </p:nvPr>
        </p:nvSpPr>
        <p:spPr/>
        <p:txBody>
          <a:bodyPr/>
          <a:lstStyle/>
          <a:p>
            <a:fld id="{ED922394-96B1-4130-9F58-06B799E76477}" type="slidenum">
              <a:rPr lang="en-US" smtClean="0"/>
              <a:t>17</a:t>
            </a:fld>
            <a:endParaRPr lang="en-US"/>
          </a:p>
        </p:txBody>
      </p:sp>
    </p:spTree>
    <p:extLst>
      <p:ext uri="{BB962C8B-B14F-4D97-AF65-F5344CB8AC3E}">
        <p14:creationId xmlns:p14="http://schemas.microsoft.com/office/powerpoint/2010/main" val="151440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934-30F9-44FC-BAAA-F479CC496A5C}"/>
              </a:ext>
            </a:extLst>
          </p:cNvPr>
          <p:cNvSpPr>
            <a:spLocks noGrp="1"/>
          </p:cNvSpPr>
          <p:nvPr>
            <p:ph type="title"/>
          </p:nvPr>
        </p:nvSpPr>
        <p:spPr/>
        <p:txBody>
          <a:bodyPr/>
          <a:lstStyle/>
          <a:p>
            <a:r>
              <a:rPr lang="en-US" dirty="0" err="1"/>
              <a:t>SoS</a:t>
            </a:r>
            <a:r>
              <a:rPr lang="en-US" dirty="0"/>
              <a:t> Crash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9E6A1-DE1E-44B9-87BA-A99F99C02CE7}"/>
                  </a:ext>
                </a:extLst>
              </p:cNvPr>
              <p:cNvSpPr>
                <a:spLocks noGrp="1"/>
              </p:cNvSpPr>
              <p:nvPr>
                <p:ph idx="1"/>
              </p:nvPr>
            </p:nvSpPr>
            <p:spPr/>
            <p:txBody>
              <a:bodyPr/>
              <a:lstStyle/>
              <a:p>
                <a:pPr marL="0" indent="0">
                  <a:buNone/>
                </a:pPr>
                <a:r>
                  <a:rPr lang="en-US" b="1" dirty="0"/>
                  <a:t>Formal proof system </a:t>
                </a:r>
                <a:r>
                  <a:rPr lang="en-US" dirty="0"/>
                  <a:t>for polynomial inequalities</a:t>
                </a:r>
              </a:p>
              <a:p>
                <a:pPr marL="0" indent="0">
                  <a:buNone/>
                </a:pPr>
                <a:r>
                  <a:rPr lang="en-US" dirty="0">
                    <a:solidFill>
                      <a:schemeClr val="accent2"/>
                    </a:solidFill>
                  </a:rPr>
                  <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1</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𝑚</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 implies </a:t>
                </a:r>
                <a14:m>
                  <m:oMath xmlns:m="http://schemas.openxmlformats.org/officeDocument/2006/math">
                    <m:r>
                      <a:rPr lang="en-US" i="1">
                        <a:solidFill>
                          <a:schemeClr val="accent2"/>
                        </a:solidFill>
                        <a:latin typeface="Cambria Math" panose="02040503050406030204" pitchFamily="18" charset="0"/>
                      </a:rPr>
                      <m:t>𝑞</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a:t>
                </a:r>
              </a:p>
              <a:p>
                <a:pPr marL="514350" indent="-514350">
                  <a:buAutoNum type="arabicPeriod"/>
                </a:pPr>
                <a:endParaRPr lang="en-US" dirty="0"/>
              </a:p>
            </p:txBody>
          </p:sp>
        </mc:Choice>
        <mc:Fallback xmlns="">
          <p:sp>
            <p:nvSpPr>
              <p:cNvPr id="3" name="Content Placeholder 2">
                <a:extLst>
                  <a:ext uri="{FF2B5EF4-FFF2-40B4-BE49-F238E27FC236}">
                    <a16:creationId xmlns:a16="http://schemas.microsoft.com/office/drawing/2014/main" id="{0A09E6A1-DE1E-44B9-87BA-A99F99C02CE7}"/>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F3071E-78DF-4598-A927-68B0908A932E}"/>
              </a:ext>
            </a:extLst>
          </p:cNvPr>
          <p:cNvPicPr>
            <a:picLocks noChangeAspect="1"/>
          </p:cNvPicPr>
          <p:nvPr/>
        </p:nvPicPr>
        <p:blipFill>
          <a:blip r:embed="rId3"/>
          <a:stretch>
            <a:fillRect/>
          </a:stretch>
        </p:blipFill>
        <p:spPr>
          <a:xfrm>
            <a:off x="1194179" y="3260046"/>
            <a:ext cx="6598693" cy="3051853"/>
          </a:xfrm>
          <a:prstGeom prst="rect">
            <a:avLst/>
          </a:prstGeom>
        </p:spPr>
      </p:pic>
      <p:sp>
        <p:nvSpPr>
          <p:cNvPr id="6" name="Slide Number Placeholder 5">
            <a:extLst>
              <a:ext uri="{FF2B5EF4-FFF2-40B4-BE49-F238E27FC236}">
                <a16:creationId xmlns:a16="http://schemas.microsoft.com/office/drawing/2014/main" id="{F7D8A0A3-EC40-428D-A4DB-8E2AD64980DB}"/>
              </a:ext>
            </a:extLst>
          </p:cNvPr>
          <p:cNvSpPr>
            <a:spLocks noGrp="1"/>
          </p:cNvSpPr>
          <p:nvPr>
            <p:ph type="sldNum" sz="quarter" idx="12"/>
          </p:nvPr>
        </p:nvSpPr>
        <p:spPr/>
        <p:txBody>
          <a:bodyPr/>
          <a:lstStyle/>
          <a:p>
            <a:fld id="{ED922394-96B1-4130-9F58-06B799E76477}" type="slidenum">
              <a:rPr lang="en-US" smtClean="0"/>
              <a:t>18</a:t>
            </a:fld>
            <a:endParaRPr lang="en-US"/>
          </a:p>
        </p:txBody>
      </p:sp>
    </p:spTree>
    <p:extLst>
      <p:ext uri="{BB962C8B-B14F-4D97-AF65-F5344CB8AC3E}">
        <p14:creationId xmlns:p14="http://schemas.microsoft.com/office/powerpoint/2010/main" val="76130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934-30F9-44FC-BAAA-F479CC496A5C}"/>
              </a:ext>
            </a:extLst>
          </p:cNvPr>
          <p:cNvSpPr>
            <a:spLocks noGrp="1"/>
          </p:cNvSpPr>
          <p:nvPr>
            <p:ph type="title"/>
          </p:nvPr>
        </p:nvSpPr>
        <p:spPr/>
        <p:txBody>
          <a:bodyPr/>
          <a:lstStyle/>
          <a:p>
            <a:r>
              <a:rPr lang="en-US" dirty="0" err="1"/>
              <a:t>SoS</a:t>
            </a:r>
            <a:r>
              <a:rPr lang="en-US" dirty="0"/>
              <a:t> Crash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9E6A1-DE1E-44B9-87BA-A99F99C02CE7}"/>
                  </a:ext>
                </a:extLst>
              </p:cNvPr>
              <p:cNvSpPr>
                <a:spLocks noGrp="1"/>
              </p:cNvSpPr>
              <p:nvPr>
                <p:ph idx="1"/>
              </p:nvPr>
            </p:nvSpPr>
            <p:spPr/>
            <p:txBody>
              <a:bodyPr/>
              <a:lstStyle/>
              <a:p>
                <a:pPr marL="0" indent="0">
                  <a:buNone/>
                </a:pPr>
                <a:r>
                  <a:rPr lang="en-US" b="1" dirty="0"/>
                  <a:t>Formal proof system </a:t>
                </a:r>
                <a:r>
                  <a:rPr lang="en-US" dirty="0"/>
                  <a:t>for polynomial inequalities</a:t>
                </a:r>
              </a:p>
              <a:p>
                <a:pPr marL="0" indent="0">
                  <a:buNone/>
                </a:pPr>
                <a:r>
                  <a:rPr lang="en-US" dirty="0">
                    <a:solidFill>
                      <a:schemeClr val="accent2"/>
                    </a:solidFill>
                  </a:rPr>
                  <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1</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𝑚</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 implies </a:t>
                </a:r>
                <a14:m>
                  <m:oMath xmlns:m="http://schemas.openxmlformats.org/officeDocument/2006/math">
                    <m:r>
                      <a:rPr lang="en-US" i="1">
                        <a:solidFill>
                          <a:schemeClr val="accent2"/>
                        </a:solidFill>
                        <a:latin typeface="Cambria Math" panose="02040503050406030204" pitchFamily="18" charset="0"/>
                      </a:rPr>
                      <m:t>𝑞</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a:t>
                </a:r>
              </a:p>
              <a:p>
                <a:pPr marL="0" indent="0">
                  <a:buNone/>
                </a:pPr>
                <a:endParaRPr lang="en-US" dirty="0">
                  <a:solidFill>
                    <a:schemeClr val="accent2"/>
                  </a:solidFill>
                </a:endParaRPr>
              </a:p>
              <a:p>
                <a:pPr marL="0" indent="0">
                  <a:buNone/>
                </a:pPr>
                <a:r>
                  <a:rPr lang="en-US" dirty="0"/>
                  <a:t>Proofs rely on </a:t>
                </a:r>
                <a:r>
                  <a:rPr lang="en-US" b="1" dirty="0"/>
                  <a:t>nonnegativity of squares</a:t>
                </a:r>
                <a:endParaRPr lang="en-US" dirty="0">
                  <a:solidFill>
                    <a:schemeClr val="accent2"/>
                  </a:solidFill>
                </a:endParaRPr>
              </a:p>
              <a:p>
                <a:pPr marL="514350" indent="-514350">
                  <a:buAutoNum type="arabicPeriod"/>
                </a:pPr>
                <a:endParaRPr lang="en-US" dirty="0"/>
              </a:p>
            </p:txBody>
          </p:sp>
        </mc:Choice>
        <mc:Fallback xmlns="">
          <p:sp>
            <p:nvSpPr>
              <p:cNvPr id="3" name="Content Placeholder 2">
                <a:extLst>
                  <a:ext uri="{FF2B5EF4-FFF2-40B4-BE49-F238E27FC236}">
                    <a16:creationId xmlns:a16="http://schemas.microsoft.com/office/drawing/2014/main" id="{0A09E6A1-DE1E-44B9-87BA-A99F99C02CE7}"/>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9E91F3E-3F2F-48AD-96EC-CB3A9619CB47}"/>
              </a:ext>
            </a:extLst>
          </p:cNvPr>
          <p:cNvPicPr>
            <a:picLocks noChangeAspect="1"/>
          </p:cNvPicPr>
          <p:nvPr/>
        </p:nvPicPr>
        <p:blipFill>
          <a:blip r:embed="rId3"/>
          <a:stretch>
            <a:fillRect/>
          </a:stretch>
        </p:blipFill>
        <p:spPr>
          <a:xfrm>
            <a:off x="732402" y="4994683"/>
            <a:ext cx="2867360" cy="1498191"/>
          </a:xfrm>
          <a:prstGeom prst="rect">
            <a:avLst/>
          </a:prstGeom>
          <a:ln w="38100">
            <a:solidFill>
              <a:schemeClr val="bg2">
                <a:lumMod val="50000"/>
              </a:schemeClr>
            </a:solidFill>
          </a:ln>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31EE32-935C-4DF3-84EF-B8F492D2E83D}"/>
                  </a:ext>
                </a:extLst>
              </p:cNvPr>
              <p:cNvSpPr/>
              <p:nvPr/>
            </p:nvSpPr>
            <p:spPr>
              <a:xfrm>
                <a:off x="628650" y="4160262"/>
                <a:ext cx="7734300" cy="461665"/>
              </a:xfrm>
              <a:prstGeom prst="rect">
                <a:avLst/>
              </a:prstGeom>
            </p:spPr>
            <p:txBody>
              <a:bodyPr wrap="square">
                <a:spAutoFit/>
              </a:bodyPr>
              <a:lstStyle/>
              <a:p>
                <a:r>
                  <a:rPr lang="en-US" sz="2400" b="1" dirty="0"/>
                  <a:t>Ex: </a:t>
                </a:r>
                <a:r>
                  <a:rPr lang="en-US" sz="2400" dirty="0"/>
                  <a:t>prove </a:t>
                </a:r>
                <a14:m>
                  <m:oMath xmlns:m="http://schemas.openxmlformats.org/officeDocument/2006/math">
                    <m:r>
                      <a:rPr lang="en-US" sz="2400" i="1">
                        <a:solidFill>
                          <a:schemeClr val="accent2"/>
                        </a:solidFill>
                        <a:latin typeface="Cambria Math" panose="02040503050406030204" pitchFamily="18" charset="0"/>
                      </a:rPr>
                      <m:t>𝑓</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chemeClr val="accent2"/>
                        </a:solidFill>
                        <a:latin typeface="Cambria Math" panose="02040503050406030204" pitchFamily="18" charset="0"/>
                      </a:rPr>
                      <m:t>=</m:t>
                    </m:r>
                    <m:sSup>
                      <m:sSupPr>
                        <m:ctrlPr>
                          <a:rPr lang="en-US" sz="2400" i="1">
                            <a:solidFill>
                              <a:schemeClr val="accent2"/>
                            </a:solidFill>
                            <a:latin typeface="Cambria Math" panose="02040503050406030204" pitchFamily="18" charset="0"/>
                          </a:rPr>
                        </m:ctrlPr>
                      </m:sSupPr>
                      <m:e>
                        <m:r>
                          <a:rPr lang="en-US" sz="2400" i="1">
                            <a:solidFill>
                              <a:schemeClr val="accent2"/>
                            </a:solidFill>
                            <a:latin typeface="Cambria Math" panose="02040503050406030204" pitchFamily="18" charset="0"/>
                          </a:rPr>
                          <m:t>𝑥</m:t>
                        </m:r>
                      </m:e>
                      <m:sup>
                        <m:r>
                          <a:rPr lang="en-US" sz="2400" i="1">
                            <a:solidFill>
                              <a:schemeClr val="accent2"/>
                            </a:solidFill>
                            <a:latin typeface="Cambria Math" panose="02040503050406030204" pitchFamily="18" charset="0"/>
                          </a:rPr>
                          <m:t>4</m:t>
                        </m:r>
                      </m:sup>
                    </m:sSup>
                    <m:r>
                      <a:rPr lang="en-US" sz="2400" i="1">
                        <a:solidFill>
                          <a:schemeClr val="accent2"/>
                        </a:solidFill>
                        <a:latin typeface="Cambria Math" panose="02040503050406030204" pitchFamily="18" charset="0"/>
                      </a:rPr>
                      <m:t>−1.8</m:t>
                    </m:r>
                    <m:sSup>
                      <m:sSupPr>
                        <m:ctrlPr>
                          <a:rPr lang="en-US" sz="2400" i="1">
                            <a:solidFill>
                              <a:schemeClr val="accent2"/>
                            </a:solidFill>
                            <a:latin typeface="Cambria Math" panose="02040503050406030204" pitchFamily="18" charset="0"/>
                          </a:rPr>
                        </m:ctrlPr>
                      </m:sSupPr>
                      <m:e>
                        <m:r>
                          <a:rPr lang="en-US" sz="2400" i="1">
                            <a:solidFill>
                              <a:schemeClr val="accent2"/>
                            </a:solidFill>
                            <a:latin typeface="Cambria Math" panose="02040503050406030204" pitchFamily="18" charset="0"/>
                          </a:rPr>
                          <m:t>𝑥</m:t>
                        </m:r>
                      </m:e>
                      <m:sup>
                        <m:r>
                          <a:rPr lang="en-US" sz="2400" i="1">
                            <a:solidFill>
                              <a:schemeClr val="accent2"/>
                            </a:solidFill>
                            <a:latin typeface="Cambria Math" panose="02040503050406030204" pitchFamily="18" charset="0"/>
                          </a:rPr>
                          <m:t>2</m:t>
                        </m:r>
                      </m:sup>
                    </m:sSup>
                    <m:r>
                      <a:rPr lang="en-US" sz="2400" i="1">
                        <a:solidFill>
                          <a:schemeClr val="accent2"/>
                        </a:solidFill>
                        <a:latin typeface="Cambria Math" panose="02040503050406030204" pitchFamily="18" charset="0"/>
                      </a:rPr>
                      <m:t>−0.4</m:t>
                    </m:r>
                    <m:r>
                      <a:rPr lang="en-US" sz="2400" i="1">
                        <a:solidFill>
                          <a:schemeClr val="accent2"/>
                        </a:solidFill>
                        <a:latin typeface="Cambria Math" panose="02040503050406030204" pitchFamily="18" charset="0"/>
                      </a:rPr>
                      <m:t>𝑥</m:t>
                    </m:r>
                    <m:r>
                      <a:rPr lang="en-US" sz="2400" i="1">
                        <a:solidFill>
                          <a:schemeClr val="accent2"/>
                        </a:solidFill>
                        <a:latin typeface="Cambria Math" panose="02040503050406030204" pitchFamily="18" charset="0"/>
                      </a:rPr>
                      <m:t>+2.2</m:t>
                    </m:r>
                  </m:oMath>
                </a14:m>
                <a:r>
                  <a:rPr lang="en-US" sz="2400" dirty="0">
                    <a:solidFill>
                      <a:schemeClr val="accent2"/>
                    </a:solidFill>
                  </a:rPr>
                  <a:t> </a:t>
                </a:r>
                <a:r>
                  <a:rPr lang="en-US" sz="2400" dirty="0"/>
                  <a:t>is always </a:t>
                </a:r>
                <a14:m>
                  <m:oMath xmlns:m="http://schemas.openxmlformats.org/officeDocument/2006/math">
                    <m:r>
                      <a:rPr lang="en-US" sz="2400" i="1" smtClean="0">
                        <a:solidFill>
                          <a:schemeClr val="accent2"/>
                        </a:solidFill>
                        <a:latin typeface="Cambria Math" panose="02040503050406030204" pitchFamily="18" charset="0"/>
                      </a:rPr>
                      <m:t>≥1</m:t>
                    </m:r>
                  </m:oMath>
                </a14:m>
                <a:endParaRPr lang="en-US" sz="2400" dirty="0"/>
              </a:p>
            </p:txBody>
          </p:sp>
        </mc:Choice>
        <mc:Fallback xmlns="">
          <p:sp>
            <p:nvSpPr>
              <p:cNvPr id="7" name="Rectangle 6">
                <a:extLst>
                  <a:ext uri="{FF2B5EF4-FFF2-40B4-BE49-F238E27FC236}">
                    <a16:creationId xmlns:a16="http://schemas.microsoft.com/office/drawing/2014/main" id="{E731EE32-935C-4DF3-84EF-B8F492D2E83D}"/>
                  </a:ext>
                </a:extLst>
              </p:cNvPr>
              <p:cNvSpPr>
                <a:spLocks noRot="1" noChangeAspect="1" noMove="1" noResize="1" noEditPoints="1" noAdjustHandles="1" noChangeArrowheads="1" noChangeShapeType="1" noTextEdit="1"/>
              </p:cNvSpPr>
              <p:nvPr/>
            </p:nvSpPr>
            <p:spPr>
              <a:xfrm>
                <a:off x="628650" y="4160262"/>
                <a:ext cx="7734300" cy="461665"/>
              </a:xfrm>
              <a:prstGeom prst="rect">
                <a:avLst/>
              </a:prstGeom>
              <a:blipFill>
                <a:blip r:embed="rId4"/>
                <a:stretch>
                  <a:fillRect l="-118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BC1177-A7E6-427E-B75C-01569B99290E}"/>
                  </a:ext>
                </a:extLst>
              </p:cNvPr>
              <p:cNvSpPr txBox="1"/>
              <p:nvPr/>
            </p:nvSpPr>
            <p:spPr>
              <a:xfrm>
                <a:off x="3813390" y="4878249"/>
                <a:ext cx="513249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accent2"/>
                          </a:solidFill>
                          <a:latin typeface="Cambria Math" panose="02040503050406030204" pitchFamily="18" charset="0"/>
                        </a:rPr>
                        <m:t>𝑓</m:t>
                      </m:r>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𝑥</m:t>
                          </m:r>
                        </m:e>
                      </m:d>
                      <m:r>
                        <a:rPr lang="en-US" sz="2200" b="0" i="1" smtClean="0">
                          <a:solidFill>
                            <a:schemeClr val="accent2"/>
                          </a:solidFill>
                          <a:latin typeface="Cambria Math" panose="02040503050406030204" pitchFamily="18" charset="0"/>
                        </a:rPr>
                        <m:t>=</m:t>
                      </m:r>
                      <m:r>
                        <a:rPr lang="en-US" sz="2200" b="1" i="1" smtClean="0">
                          <a:solidFill>
                            <a:schemeClr val="accent2"/>
                          </a:solidFill>
                          <a:latin typeface="Cambria Math" panose="02040503050406030204" pitchFamily="18" charset="0"/>
                        </a:rPr>
                        <m:t>𝟏</m:t>
                      </m:r>
                      <m:r>
                        <a:rPr lang="en-US" sz="2200" b="0" i="1" smtClean="0">
                          <a:solidFill>
                            <a:schemeClr val="accent2"/>
                          </a:solidFill>
                          <a:latin typeface="Cambria Math" panose="02040503050406030204" pitchFamily="18" charset="0"/>
                        </a:rPr>
                        <m:t>+ </m:t>
                      </m:r>
                      <m:sSup>
                        <m:sSupPr>
                          <m:ctrlPr>
                            <a:rPr lang="en-US" sz="2200" b="0" i="1" smtClean="0">
                              <a:solidFill>
                                <a:schemeClr val="accent2"/>
                              </a:solidFill>
                              <a:latin typeface="Cambria Math" panose="02040503050406030204" pitchFamily="18" charset="0"/>
                            </a:rPr>
                          </m:ctrlPr>
                        </m:sSupPr>
                        <m:e>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𝑥</m:t>
                              </m:r>
                              <m:r>
                                <a:rPr lang="en-US" sz="2200" b="0" i="1" smtClean="0">
                                  <a:solidFill>
                                    <a:schemeClr val="accent2"/>
                                  </a:solidFill>
                                  <a:latin typeface="Cambria Math" panose="02040503050406030204" pitchFamily="18" charset="0"/>
                                </a:rPr>
                                <m:t>−1</m:t>
                              </m:r>
                            </m:e>
                          </m:d>
                        </m:e>
                        <m:sup>
                          <m:r>
                            <a:rPr lang="en-US" sz="2200" b="0" i="1" smtClean="0">
                              <a:solidFill>
                                <a:schemeClr val="accent2"/>
                              </a:solidFill>
                              <a:latin typeface="Cambria Math" panose="02040503050406030204" pitchFamily="18" charset="0"/>
                            </a:rPr>
                            <m:t>2</m:t>
                          </m:r>
                        </m:sup>
                      </m:sSup>
                      <m:r>
                        <a:rPr lang="en-US" sz="2200" b="0" i="1" smtClean="0">
                          <a:solidFill>
                            <a:schemeClr val="accent2"/>
                          </a:solidFill>
                          <a:latin typeface="Cambria Math" panose="02040503050406030204" pitchFamily="18" charset="0"/>
                        </a:rPr>
                        <m:t>⋅</m:t>
                      </m:r>
                      <m:d>
                        <m:dPr>
                          <m:ctrlPr>
                            <a:rPr lang="en-US" sz="2200" b="0" i="1" smtClean="0">
                              <a:solidFill>
                                <a:schemeClr val="accent2"/>
                              </a:solidFill>
                              <a:latin typeface="Cambria Math" panose="02040503050406030204" pitchFamily="18" charset="0"/>
                            </a:rPr>
                          </m:ctrlPr>
                        </m:dPr>
                        <m:e>
                          <m:sSup>
                            <m:sSupPr>
                              <m:ctrlPr>
                                <a:rPr lang="en-US" sz="2200" b="0" i="1" smtClean="0">
                                  <a:solidFill>
                                    <a:schemeClr val="accent2"/>
                                  </a:solidFill>
                                  <a:latin typeface="Cambria Math" panose="02040503050406030204" pitchFamily="18" charset="0"/>
                                </a:rPr>
                              </m:ctrlPr>
                            </m:sSupPr>
                            <m:e>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𝑥</m:t>
                                  </m:r>
                                  <m:r>
                                    <a:rPr lang="en-US" sz="2200" b="0" i="1" smtClean="0">
                                      <a:solidFill>
                                        <a:schemeClr val="accent2"/>
                                      </a:solidFill>
                                      <a:latin typeface="Cambria Math" panose="02040503050406030204" pitchFamily="18" charset="0"/>
                                    </a:rPr>
                                    <m:t>+1</m:t>
                                  </m:r>
                                </m:e>
                              </m:d>
                            </m:e>
                            <m:sup>
                              <m:r>
                                <a:rPr lang="en-US" sz="2200" b="0" i="1" smtClean="0">
                                  <a:solidFill>
                                    <a:schemeClr val="accent2"/>
                                  </a:solidFill>
                                  <a:latin typeface="Cambria Math" panose="02040503050406030204" pitchFamily="18" charset="0"/>
                                </a:rPr>
                                <m:t>2</m:t>
                              </m:r>
                            </m:sup>
                          </m:sSup>
                          <m:r>
                            <a:rPr lang="en-US" sz="2200" b="0" i="1" smtClean="0">
                              <a:solidFill>
                                <a:schemeClr val="accent2"/>
                              </a:solidFill>
                              <a:latin typeface="Cambria Math" panose="02040503050406030204" pitchFamily="18" charset="0"/>
                            </a:rPr>
                            <m:t>+</m:t>
                          </m:r>
                          <m:sSup>
                            <m:sSupPr>
                              <m:ctrlPr>
                                <a:rPr lang="en-US" sz="2200" b="0" i="1" smtClean="0">
                                  <a:solidFill>
                                    <a:schemeClr val="accent2"/>
                                  </a:solidFill>
                                  <a:latin typeface="Cambria Math" panose="02040503050406030204" pitchFamily="18" charset="0"/>
                                </a:rPr>
                              </m:ctrlPr>
                            </m:sSupPr>
                            <m:e>
                              <m:rad>
                                <m:radPr>
                                  <m:degHide m:val="on"/>
                                  <m:ctrlPr>
                                    <a:rPr lang="en-US" sz="2200" b="0" i="1" smtClean="0">
                                      <a:solidFill>
                                        <a:schemeClr val="accent2"/>
                                      </a:solidFill>
                                      <a:latin typeface="Cambria Math" panose="02040503050406030204" pitchFamily="18" charset="0"/>
                                    </a:rPr>
                                  </m:ctrlPr>
                                </m:radPr>
                                <m:deg/>
                                <m:e>
                                  <m:r>
                                    <a:rPr lang="en-US" sz="2200" b="0" i="1" smtClean="0">
                                      <a:solidFill>
                                        <a:schemeClr val="accent2"/>
                                      </a:solidFill>
                                      <a:latin typeface="Cambria Math" panose="02040503050406030204" pitchFamily="18" charset="0"/>
                                    </a:rPr>
                                    <m:t>0.2</m:t>
                                  </m:r>
                                </m:e>
                              </m:rad>
                            </m:e>
                            <m:sup>
                              <m:r>
                                <a:rPr lang="en-US" sz="2200" b="0" i="1" smtClean="0">
                                  <a:solidFill>
                                    <a:schemeClr val="accent2"/>
                                  </a:solidFill>
                                  <a:latin typeface="Cambria Math" panose="02040503050406030204" pitchFamily="18" charset="0"/>
                                </a:rPr>
                                <m:t>2</m:t>
                              </m:r>
                            </m:sup>
                          </m:sSup>
                        </m:e>
                      </m:d>
                    </m:oMath>
                  </m:oMathPara>
                </a14:m>
                <a:endParaRPr lang="en-US" sz="2200" dirty="0">
                  <a:solidFill>
                    <a:schemeClr val="accent2"/>
                  </a:solidFill>
                </a:endParaRPr>
              </a:p>
            </p:txBody>
          </p:sp>
        </mc:Choice>
        <mc:Fallback xmlns="">
          <p:sp>
            <p:nvSpPr>
              <p:cNvPr id="8" name="TextBox 7">
                <a:extLst>
                  <a:ext uri="{FF2B5EF4-FFF2-40B4-BE49-F238E27FC236}">
                    <a16:creationId xmlns:a16="http://schemas.microsoft.com/office/drawing/2014/main" id="{D4BC1177-A7E6-427E-B75C-01569B99290E}"/>
                  </a:ext>
                </a:extLst>
              </p:cNvPr>
              <p:cNvSpPr txBox="1">
                <a:spLocks noRot="1" noChangeAspect="1" noMove="1" noResize="1" noEditPoints="1" noAdjustHandles="1" noChangeArrowheads="1" noChangeShapeType="1" noTextEdit="1"/>
              </p:cNvSpPr>
              <p:nvPr/>
            </p:nvSpPr>
            <p:spPr>
              <a:xfrm>
                <a:off x="3813390" y="4878249"/>
                <a:ext cx="5132495" cy="760721"/>
              </a:xfrm>
              <a:prstGeom prst="rect">
                <a:avLst/>
              </a:prstGeom>
              <a:blipFill>
                <a:blip r:embed="rId5"/>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6DA5FF9-E3DE-4D0B-A4DE-809D1C5BC3AD}"/>
              </a:ext>
            </a:extLst>
          </p:cNvPr>
          <p:cNvGrpSpPr/>
          <p:nvPr/>
        </p:nvGrpSpPr>
        <p:grpSpPr>
          <a:xfrm>
            <a:off x="5258490" y="5743778"/>
            <a:ext cx="3774332" cy="529920"/>
            <a:chOff x="5480517" y="2775615"/>
            <a:chExt cx="3371040" cy="52992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91B7225-90F0-456E-8AA1-50D87876305F}"/>
                    </a:ext>
                  </a:extLst>
                </p14:cNvPr>
                <p14:cNvContentPartPr/>
                <p14:nvPr/>
              </p14:nvContentPartPr>
              <p14:xfrm>
                <a:off x="5480517" y="2775615"/>
                <a:ext cx="3371040" cy="244080"/>
              </p14:xfrm>
            </p:contentPart>
          </mc:Choice>
          <mc:Fallback xmlns="">
            <p:pic>
              <p:nvPicPr>
                <p:cNvPr id="3" name="Ink 2">
                  <a:extLst>
                    <a:ext uri="{FF2B5EF4-FFF2-40B4-BE49-F238E27FC236}">
                      <a16:creationId xmlns:a16="http://schemas.microsoft.com/office/drawing/2014/main" id="{BA51C8F2-8EBC-451A-84D9-4414DD0D62B3}"/>
                    </a:ext>
                  </a:extLst>
                </p:cNvPr>
                <p:cNvPicPr/>
                <p:nvPr/>
              </p:nvPicPr>
              <p:blipFill>
                <a:blip r:embed="rId9"/>
                <a:stretch>
                  <a:fillRect/>
                </a:stretch>
              </p:blipFill>
              <p:spPr>
                <a:xfrm>
                  <a:off x="5472478" y="2766975"/>
                  <a:ext cx="3386796" cy="261720"/>
                </a:xfrm>
                <a:prstGeom prst="rect">
                  <a:avLst/>
                </a:prstGeom>
              </p:spPr>
            </p:pic>
          </mc:Fallback>
        </mc:AlternateContent>
        <p:grpSp>
          <p:nvGrpSpPr>
            <p:cNvPr id="11" name="Group 10">
              <a:extLst>
                <a:ext uri="{FF2B5EF4-FFF2-40B4-BE49-F238E27FC236}">
                  <a16:creationId xmlns:a16="http://schemas.microsoft.com/office/drawing/2014/main" id="{1EDD91B2-9989-4FAD-BB0C-F4EE8B361969}"/>
                </a:ext>
              </a:extLst>
            </p:cNvPr>
            <p:cNvGrpSpPr/>
            <p:nvPr/>
          </p:nvGrpSpPr>
          <p:grpSpPr>
            <a:xfrm>
              <a:off x="7072077" y="3140655"/>
              <a:ext cx="396000" cy="164880"/>
              <a:chOff x="7072077" y="3140655"/>
              <a:chExt cx="396000" cy="16488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7E511E9-7DC3-4142-8D3D-43BE066AE475}"/>
                      </a:ext>
                    </a:extLst>
                  </p14:cNvPr>
                  <p14:cNvContentPartPr/>
                  <p14:nvPr/>
                </p14:nvContentPartPr>
                <p14:xfrm>
                  <a:off x="7072077" y="3143895"/>
                  <a:ext cx="133200" cy="126360"/>
                </p14:xfrm>
              </p:contentPart>
            </mc:Choice>
            <mc:Fallback xmlns="">
              <p:pic>
                <p:nvPicPr>
                  <p:cNvPr id="9" name="Ink 8">
                    <a:extLst>
                      <a:ext uri="{FF2B5EF4-FFF2-40B4-BE49-F238E27FC236}">
                        <a16:creationId xmlns:a16="http://schemas.microsoft.com/office/drawing/2014/main" id="{BD1E179D-E339-40E9-AD5A-C826BFA1ABBC}"/>
                      </a:ext>
                    </a:extLst>
                  </p:cNvPr>
                  <p:cNvPicPr/>
                  <p:nvPr/>
                </p:nvPicPr>
                <p:blipFill>
                  <a:blip r:embed="rId11"/>
                  <a:stretch>
                    <a:fillRect/>
                  </a:stretch>
                </p:blipFill>
                <p:spPr>
                  <a:xfrm>
                    <a:off x="7064355" y="3135255"/>
                    <a:ext cx="148965"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0D44CB3-43F3-4DEC-A5EE-0AE2B76987CD}"/>
                      </a:ext>
                    </a:extLst>
                  </p14:cNvPr>
                  <p14:cNvContentPartPr/>
                  <p14:nvPr/>
                </p14:nvContentPartPr>
                <p14:xfrm>
                  <a:off x="7134717" y="3209055"/>
                  <a:ext cx="97200" cy="96480"/>
                </p14:xfrm>
              </p:contentPart>
            </mc:Choice>
            <mc:Fallback xmlns="">
              <p:pic>
                <p:nvPicPr>
                  <p:cNvPr id="12" name="Ink 11">
                    <a:extLst>
                      <a:ext uri="{FF2B5EF4-FFF2-40B4-BE49-F238E27FC236}">
                        <a16:creationId xmlns:a16="http://schemas.microsoft.com/office/drawing/2014/main" id="{AD638038-E7E4-42EA-90A2-FBFE2C282077}"/>
                      </a:ext>
                    </a:extLst>
                  </p:cNvPr>
                  <p:cNvPicPr/>
                  <p:nvPr/>
                </p:nvPicPr>
                <p:blipFill>
                  <a:blip r:embed="rId13"/>
                  <a:stretch>
                    <a:fillRect/>
                  </a:stretch>
                </p:blipFill>
                <p:spPr>
                  <a:xfrm>
                    <a:off x="7126671" y="3200415"/>
                    <a:ext cx="112971"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553FE40E-02E3-4425-A07C-D00B34289957}"/>
                      </a:ext>
                    </a:extLst>
                  </p14:cNvPr>
                  <p14:cNvContentPartPr/>
                  <p14:nvPr/>
                </p14:nvContentPartPr>
                <p14:xfrm>
                  <a:off x="7344957" y="3140655"/>
                  <a:ext cx="123120" cy="130320"/>
                </p14:xfrm>
              </p:contentPart>
            </mc:Choice>
            <mc:Fallback xmlns="">
              <p:pic>
                <p:nvPicPr>
                  <p:cNvPr id="14" name="Ink 13">
                    <a:extLst>
                      <a:ext uri="{FF2B5EF4-FFF2-40B4-BE49-F238E27FC236}">
                        <a16:creationId xmlns:a16="http://schemas.microsoft.com/office/drawing/2014/main" id="{6AD458D0-4E03-4554-AAE1-305D33BED196}"/>
                      </a:ext>
                    </a:extLst>
                  </p:cNvPr>
                  <p:cNvPicPr/>
                  <p:nvPr/>
                </p:nvPicPr>
                <p:blipFill>
                  <a:blip r:embed="rId15"/>
                  <a:stretch>
                    <a:fillRect/>
                  </a:stretch>
                </p:blipFill>
                <p:spPr>
                  <a:xfrm>
                    <a:off x="7337242" y="3132015"/>
                    <a:ext cx="138872" cy="147960"/>
                  </a:xfrm>
                  <a:prstGeom prst="rect">
                    <a:avLst/>
                  </a:prstGeom>
                </p:spPr>
              </p:pic>
            </mc:Fallback>
          </mc:AlternateContent>
        </p:grpSp>
      </p:grpSp>
      <p:sp>
        <p:nvSpPr>
          <p:cNvPr id="5" name="Slide Number Placeholder 4">
            <a:extLst>
              <a:ext uri="{FF2B5EF4-FFF2-40B4-BE49-F238E27FC236}">
                <a16:creationId xmlns:a16="http://schemas.microsoft.com/office/drawing/2014/main" id="{AAA2BDC6-9C87-4250-BC7C-C8C05DC6ADA4}"/>
              </a:ext>
            </a:extLst>
          </p:cNvPr>
          <p:cNvSpPr>
            <a:spLocks noGrp="1"/>
          </p:cNvSpPr>
          <p:nvPr>
            <p:ph type="sldNum" sz="quarter" idx="12"/>
          </p:nvPr>
        </p:nvSpPr>
        <p:spPr/>
        <p:txBody>
          <a:bodyPr/>
          <a:lstStyle/>
          <a:p>
            <a:fld id="{ED922394-96B1-4130-9F58-06B799E76477}" type="slidenum">
              <a:rPr lang="en-US" smtClean="0"/>
              <a:t>19</a:t>
            </a:fld>
            <a:endParaRPr lang="en-US"/>
          </a:p>
        </p:txBody>
      </p:sp>
    </p:spTree>
    <p:extLst>
      <p:ext uri="{BB962C8B-B14F-4D97-AF65-F5344CB8AC3E}">
        <p14:creationId xmlns:p14="http://schemas.microsoft.com/office/powerpoint/2010/main" val="155782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C02-1E12-43A8-A268-A0F26C3458A1}"/>
              </a:ext>
            </a:extLst>
          </p:cNvPr>
          <p:cNvSpPr>
            <a:spLocks noGrp="1"/>
          </p:cNvSpPr>
          <p:nvPr>
            <p:ph type="title"/>
          </p:nvPr>
        </p:nvSpPr>
        <p:spPr/>
        <p:txBody>
          <a:bodyPr>
            <a:normAutofit fontScale="90000"/>
          </a:bodyPr>
          <a:lstStyle/>
          <a:p>
            <a:r>
              <a:rPr lang="en-US" dirty="0">
                <a:solidFill>
                  <a:schemeClr val="accent2"/>
                </a:solidFill>
              </a:rPr>
              <a:t>High-Dimensional Statistics: </a:t>
            </a:r>
            <a:r>
              <a:rPr lang="en-US" dirty="0"/>
              <a:t>Building Blocks of ML and Data Science</a:t>
            </a:r>
          </a:p>
        </p:txBody>
      </p:sp>
      <p:sp>
        <p:nvSpPr>
          <p:cNvPr id="9" name="TextBox 8">
            <a:extLst>
              <a:ext uri="{FF2B5EF4-FFF2-40B4-BE49-F238E27FC236}">
                <a16:creationId xmlns:a16="http://schemas.microsoft.com/office/drawing/2014/main" id="{0ADB2D88-0C64-48FA-8B86-4CAD9DE8EC18}"/>
              </a:ext>
            </a:extLst>
          </p:cNvPr>
          <p:cNvSpPr txBox="1"/>
          <p:nvPr/>
        </p:nvSpPr>
        <p:spPr>
          <a:xfrm>
            <a:off x="457200" y="3418686"/>
            <a:ext cx="2964851" cy="473976"/>
          </a:xfrm>
          <a:prstGeom prst="rect">
            <a:avLst/>
          </a:prstGeom>
          <a:noFill/>
        </p:spPr>
        <p:txBody>
          <a:bodyPr wrap="none" rtlCol="0">
            <a:spAutoFit/>
          </a:bodyPr>
          <a:lstStyle/>
          <a:p>
            <a:r>
              <a:rPr lang="en-US" sz="2200" dirty="0"/>
              <a:t>Regression/PAC learning</a:t>
            </a:r>
          </a:p>
        </p:txBody>
      </p:sp>
      <p:sp>
        <p:nvSpPr>
          <p:cNvPr id="10" name="TextBox 9">
            <a:extLst>
              <a:ext uri="{FF2B5EF4-FFF2-40B4-BE49-F238E27FC236}">
                <a16:creationId xmlns:a16="http://schemas.microsoft.com/office/drawing/2014/main" id="{F42F8CC5-0827-4018-BF25-DE9A14547C25}"/>
              </a:ext>
            </a:extLst>
          </p:cNvPr>
          <p:cNvSpPr txBox="1"/>
          <p:nvPr/>
        </p:nvSpPr>
        <p:spPr>
          <a:xfrm>
            <a:off x="3842314" y="3418900"/>
            <a:ext cx="1329467" cy="473976"/>
          </a:xfrm>
          <a:prstGeom prst="rect">
            <a:avLst/>
          </a:prstGeom>
          <a:noFill/>
        </p:spPr>
        <p:txBody>
          <a:bodyPr wrap="none" rtlCol="0">
            <a:spAutoFit/>
          </a:bodyPr>
          <a:lstStyle/>
          <a:p>
            <a:r>
              <a:rPr lang="en-US" sz="2200" dirty="0"/>
              <a:t>Clustering</a:t>
            </a:r>
          </a:p>
        </p:txBody>
      </p:sp>
      <p:sp>
        <p:nvSpPr>
          <p:cNvPr id="11" name="TextBox 10">
            <a:extLst>
              <a:ext uri="{FF2B5EF4-FFF2-40B4-BE49-F238E27FC236}">
                <a16:creationId xmlns:a16="http://schemas.microsoft.com/office/drawing/2014/main" id="{775B3520-81D5-44F7-9954-5518BF41DBEF}"/>
              </a:ext>
            </a:extLst>
          </p:cNvPr>
          <p:cNvSpPr txBox="1"/>
          <p:nvPr/>
        </p:nvSpPr>
        <p:spPr>
          <a:xfrm>
            <a:off x="5486400" y="3362785"/>
            <a:ext cx="3340530" cy="846385"/>
          </a:xfrm>
          <a:prstGeom prst="rect">
            <a:avLst/>
          </a:prstGeom>
          <a:noFill/>
        </p:spPr>
        <p:txBody>
          <a:bodyPr wrap="none" rtlCol="0">
            <a:spAutoFit/>
          </a:bodyPr>
          <a:lstStyle/>
          <a:p>
            <a:pPr algn="ctr"/>
            <a:r>
              <a:rPr lang="en-US" sz="2200" dirty="0"/>
              <a:t>Component Analysis</a:t>
            </a:r>
          </a:p>
          <a:p>
            <a:pPr algn="ctr"/>
            <a:r>
              <a:rPr lang="en-US" sz="2200" dirty="0"/>
              <a:t>Matrix/Tensor Factorization</a:t>
            </a:r>
          </a:p>
        </p:txBody>
      </p:sp>
      <p:sp>
        <p:nvSpPr>
          <p:cNvPr id="12" name="TextBox 11">
            <a:extLst>
              <a:ext uri="{FF2B5EF4-FFF2-40B4-BE49-F238E27FC236}">
                <a16:creationId xmlns:a16="http://schemas.microsoft.com/office/drawing/2014/main" id="{F426817A-9CB0-4CB9-AFB7-DB076A55968A}"/>
              </a:ext>
            </a:extLst>
          </p:cNvPr>
          <p:cNvSpPr txBox="1"/>
          <p:nvPr/>
        </p:nvSpPr>
        <p:spPr>
          <a:xfrm>
            <a:off x="3767363" y="5375823"/>
            <a:ext cx="3014864" cy="769441"/>
          </a:xfrm>
          <a:prstGeom prst="rect">
            <a:avLst/>
          </a:prstGeom>
          <a:noFill/>
        </p:spPr>
        <p:txBody>
          <a:bodyPr wrap="none" rtlCol="0">
            <a:spAutoFit/>
          </a:bodyPr>
          <a:lstStyle/>
          <a:p>
            <a:pPr algn="ctr"/>
            <a:r>
              <a:rPr lang="en-US" sz="2200" dirty="0"/>
              <a:t>Community Detection</a:t>
            </a:r>
          </a:p>
          <a:p>
            <a:pPr algn="ctr"/>
            <a:r>
              <a:rPr lang="en-US" sz="2200" dirty="0"/>
              <a:t>&amp; Other Graph Problems</a:t>
            </a:r>
          </a:p>
        </p:txBody>
      </p:sp>
      <p:sp>
        <p:nvSpPr>
          <p:cNvPr id="13" name="TextBox 12">
            <a:extLst>
              <a:ext uri="{FF2B5EF4-FFF2-40B4-BE49-F238E27FC236}">
                <a16:creationId xmlns:a16="http://schemas.microsoft.com/office/drawing/2014/main" id="{41F8E656-7DD7-4BE3-A672-79E79844C035}"/>
              </a:ext>
            </a:extLst>
          </p:cNvPr>
          <p:cNvSpPr txBox="1"/>
          <p:nvPr/>
        </p:nvSpPr>
        <p:spPr>
          <a:xfrm>
            <a:off x="850701" y="5375823"/>
            <a:ext cx="2540567" cy="769441"/>
          </a:xfrm>
          <a:prstGeom prst="rect">
            <a:avLst/>
          </a:prstGeom>
          <a:noFill/>
        </p:spPr>
        <p:txBody>
          <a:bodyPr wrap="none" rtlCol="0">
            <a:spAutoFit/>
          </a:bodyPr>
          <a:lstStyle/>
          <a:p>
            <a:pPr algn="ctr"/>
            <a:r>
              <a:rPr lang="en-US" sz="2200" dirty="0"/>
              <a:t>Sparse Recovery/</a:t>
            </a:r>
          </a:p>
          <a:p>
            <a:pPr algn="ctr"/>
            <a:r>
              <a:rPr lang="en-US" sz="2200" dirty="0"/>
              <a:t>Compressed Sensing</a:t>
            </a:r>
          </a:p>
        </p:txBody>
      </p:sp>
      <p:sp>
        <p:nvSpPr>
          <p:cNvPr id="14" name="TextBox 13">
            <a:extLst>
              <a:ext uri="{FF2B5EF4-FFF2-40B4-BE49-F238E27FC236}">
                <a16:creationId xmlns:a16="http://schemas.microsoft.com/office/drawing/2014/main" id="{854F8831-D3E7-41AF-8015-364F9211503C}"/>
              </a:ext>
            </a:extLst>
          </p:cNvPr>
          <p:cNvSpPr txBox="1"/>
          <p:nvPr/>
        </p:nvSpPr>
        <p:spPr>
          <a:xfrm>
            <a:off x="6827363" y="5392341"/>
            <a:ext cx="1899943" cy="769441"/>
          </a:xfrm>
          <a:prstGeom prst="rect">
            <a:avLst/>
          </a:prstGeom>
          <a:noFill/>
        </p:spPr>
        <p:txBody>
          <a:bodyPr wrap="none" rtlCol="0">
            <a:spAutoFit/>
          </a:bodyPr>
          <a:lstStyle/>
          <a:p>
            <a:pPr algn="ctr"/>
            <a:r>
              <a:rPr lang="en-US" sz="2200" dirty="0"/>
              <a:t>Latent Variable</a:t>
            </a:r>
          </a:p>
          <a:p>
            <a:pPr algn="ctr"/>
            <a:r>
              <a:rPr lang="en-US" sz="2200" dirty="0"/>
              <a:t>Models</a:t>
            </a:r>
          </a:p>
        </p:txBody>
      </p:sp>
      <p:pic>
        <p:nvPicPr>
          <p:cNvPr id="4" name="Picture 3">
            <a:extLst>
              <a:ext uri="{FF2B5EF4-FFF2-40B4-BE49-F238E27FC236}">
                <a16:creationId xmlns:a16="http://schemas.microsoft.com/office/drawing/2014/main" id="{AFA30D45-1345-445D-AA44-068473BFD160}"/>
              </a:ext>
            </a:extLst>
          </p:cNvPr>
          <p:cNvPicPr>
            <a:picLocks noChangeAspect="1"/>
          </p:cNvPicPr>
          <p:nvPr/>
        </p:nvPicPr>
        <p:blipFill>
          <a:blip r:embed="rId3"/>
          <a:stretch>
            <a:fillRect/>
          </a:stretch>
        </p:blipFill>
        <p:spPr>
          <a:xfrm>
            <a:off x="1149955" y="2058027"/>
            <a:ext cx="1814887" cy="1304456"/>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F7F4DD6-4C99-487C-BA63-B9F7D6DF02A0}"/>
              </a:ext>
            </a:extLst>
          </p:cNvPr>
          <p:cNvPicPr>
            <a:picLocks noChangeAspect="1"/>
          </p:cNvPicPr>
          <p:nvPr/>
        </p:nvPicPr>
        <p:blipFill>
          <a:blip r:embed="rId4"/>
          <a:stretch>
            <a:fillRect/>
          </a:stretch>
        </p:blipFill>
        <p:spPr>
          <a:xfrm>
            <a:off x="3641083" y="2057885"/>
            <a:ext cx="1785002" cy="1307592"/>
          </a:xfrm>
          <a:prstGeom prst="rect">
            <a:avLst/>
          </a:prstGeom>
          <a:ln w="38100">
            <a:solidFill>
              <a:schemeClr val="bg2">
                <a:lumMod val="50000"/>
              </a:schemeClr>
            </a:solidFill>
          </a:ln>
        </p:spPr>
      </p:pic>
      <p:pic>
        <p:nvPicPr>
          <p:cNvPr id="6" name="Picture 5">
            <a:extLst>
              <a:ext uri="{FF2B5EF4-FFF2-40B4-BE49-F238E27FC236}">
                <a16:creationId xmlns:a16="http://schemas.microsoft.com/office/drawing/2014/main" id="{577B0070-1803-4666-87D8-29ED6BE433EE}"/>
              </a:ext>
            </a:extLst>
          </p:cNvPr>
          <p:cNvPicPr>
            <a:picLocks noChangeAspect="1"/>
          </p:cNvPicPr>
          <p:nvPr/>
        </p:nvPicPr>
        <p:blipFill>
          <a:blip r:embed="rId5"/>
          <a:stretch>
            <a:fillRect/>
          </a:stretch>
        </p:blipFill>
        <p:spPr>
          <a:xfrm>
            <a:off x="790557" y="4337883"/>
            <a:ext cx="2724555" cy="1005840"/>
          </a:xfrm>
          <a:prstGeom prst="rect">
            <a:avLst/>
          </a:prstGeom>
          <a:ln w="38100">
            <a:solidFill>
              <a:schemeClr val="bg2">
                <a:lumMod val="50000"/>
              </a:schemeClr>
            </a:solidFill>
          </a:ln>
        </p:spPr>
      </p:pic>
      <p:pic>
        <p:nvPicPr>
          <p:cNvPr id="7" name="Picture 6">
            <a:extLst>
              <a:ext uri="{FF2B5EF4-FFF2-40B4-BE49-F238E27FC236}">
                <a16:creationId xmlns:a16="http://schemas.microsoft.com/office/drawing/2014/main" id="{A9F98767-EBF8-4A07-8A81-D2E39F7CB53F}"/>
              </a:ext>
            </a:extLst>
          </p:cNvPr>
          <p:cNvPicPr>
            <a:picLocks noChangeAspect="1"/>
          </p:cNvPicPr>
          <p:nvPr/>
        </p:nvPicPr>
        <p:blipFill>
          <a:blip r:embed="rId6"/>
          <a:stretch>
            <a:fillRect/>
          </a:stretch>
        </p:blipFill>
        <p:spPr>
          <a:xfrm>
            <a:off x="4230770" y="4371823"/>
            <a:ext cx="2065564" cy="1005840"/>
          </a:xfrm>
          <a:prstGeom prst="rect">
            <a:avLst/>
          </a:prstGeom>
          <a:ln w="38100">
            <a:solidFill>
              <a:schemeClr val="bg2">
                <a:lumMod val="50000"/>
              </a:schemeClr>
            </a:solidFill>
          </a:ln>
        </p:spPr>
      </p:pic>
      <p:pic>
        <p:nvPicPr>
          <p:cNvPr id="8" name="Picture 7">
            <a:extLst>
              <a:ext uri="{FF2B5EF4-FFF2-40B4-BE49-F238E27FC236}">
                <a16:creationId xmlns:a16="http://schemas.microsoft.com/office/drawing/2014/main" id="{305226EC-1D62-4BDF-AF5E-13FA4D1DE3E9}"/>
              </a:ext>
            </a:extLst>
          </p:cNvPr>
          <p:cNvPicPr>
            <a:picLocks noChangeAspect="1"/>
          </p:cNvPicPr>
          <p:nvPr/>
        </p:nvPicPr>
        <p:blipFill>
          <a:blip r:embed="rId7"/>
          <a:stretch>
            <a:fillRect/>
          </a:stretch>
        </p:blipFill>
        <p:spPr>
          <a:xfrm>
            <a:off x="7145085" y="4347722"/>
            <a:ext cx="1136159" cy="1005840"/>
          </a:xfrm>
          <a:prstGeom prst="rect">
            <a:avLst/>
          </a:prstGeom>
          <a:ln w="38100">
            <a:solidFill>
              <a:schemeClr val="bg2">
                <a:lumMod val="50000"/>
              </a:schemeClr>
            </a:solidFill>
          </a:ln>
        </p:spPr>
      </p:pic>
      <p:pic>
        <p:nvPicPr>
          <p:cNvPr id="15" name="Picture 14">
            <a:extLst>
              <a:ext uri="{FF2B5EF4-FFF2-40B4-BE49-F238E27FC236}">
                <a16:creationId xmlns:a16="http://schemas.microsoft.com/office/drawing/2014/main" id="{320FD932-2421-47C5-BAD5-E025C56C9EA4}"/>
              </a:ext>
            </a:extLst>
          </p:cNvPr>
          <p:cNvPicPr>
            <a:picLocks noChangeAspect="1"/>
          </p:cNvPicPr>
          <p:nvPr/>
        </p:nvPicPr>
        <p:blipFill>
          <a:blip r:embed="rId8"/>
          <a:stretch>
            <a:fillRect/>
          </a:stretch>
        </p:blipFill>
        <p:spPr>
          <a:xfrm>
            <a:off x="6472500" y="2048006"/>
            <a:ext cx="1483915" cy="1307592"/>
          </a:xfrm>
          <a:prstGeom prst="rect">
            <a:avLst/>
          </a:prstGeom>
          <a:ln w="38100">
            <a:solidFill>
              <a:schemeClr val="bg2">
                <a:lumMod val="50000"/>
              </a:schemeClr>
            </a:solidFill>
          </a:ln>
        </p:spPr>
      </p:pic>
      <p:sp>
        <p:nvSpPr>
          <p:cNvPr id="3" name="Slide Number Placeholder 2">
            <a:extLst>
              <a:ext uri="{FF2B5EF4-FFF2-40B4-BE49-F238E27FC236}">
                <a16:creationId xmlns:a16="http://schemas.microsoft.com/office/drawing/2014/main" id="{1F2001E5-ADCA-46C7-B4D0-6AF041602950}"/>
              </a:ext>
            </a:extLst>
          </p:cNvPr>
          <p:cNvSpPr>
            <a:spLocks noGrp="1"/>
          </p:cNvSpPr>
          <p:nvPr>
            <p:ph type="sldNum" sz="quarter" idx="12"/>
          </p:nvPr>
        </p:nvSpPr>
        <p:spPr/>
        <p:txBody>
          <a:bodyPr/>
          <a:lstStyle/>
          <a:p>
            <a:fld id="{ED922394-96B1-4130-9F58-06B799E76477}" type="slidenum">
              <a:rPr lang="en-US" smtClean="0"/>
              <a:t>2</a:t>
            </a:fld>
            <a:endParaRPr lang="en-US"/>
          </a:p>
        </p:txBody>
      </p:sp>
    </p:spTree>
    <p:extLst>
      <p:ext uri="{BB962C8B-B14F-4D97-AF65-F5344CB8AC3E}">
        <p14:creationId xmlns:p14="http://schemas.microsoft.com/office/powerpoint/2010/main" val="285307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934-30F9-44FC-BAAA-F479CC496A5C}"/>
              </a:ext>
            </a:extLst>
          </p:cNvPr>
          <p:cNvSpPr>
            <a:spLocks noGrp="1"/>
          </p:cNvSpPr>
          <p:nvPr>
            <p:ph type="title"/>
          </p:nvPr>
        </p:nvSpPr>
        <p:spPr/>
        <p:txBody>
          <a:bodyPr/>
          <a:lstStyle/>
          <a:p>
            <a:r>
              <a:rPr lang="en-US" dirty="0" err="1"/>
              <a:t>SoS</a:t>
            </a:r>
            <a:r>
              <a:rPr lang="en-US" dirty="0"/>
              <a:t> Crash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9E6A1-DE1E-44B9-87BA-A99F99C02CE7}"/>
                  </a:ext>
                </a:extLst>
              </p:cNvPr>
              <p:cNvSpPr>
                <a:spLocks noGrp="1"/>
              </p:cNvSpPr>
              <p:nvPr>
                <p:ph idx="1"/>
              </p:nvPr>
            </p:nvSpPr>
            <p:spPr>
              <a:xfrm>
                <a:off x="628650" y="1825624"/>
                <a:ext cx="7886700" cy="5032375"/>
              </a:xfrm>
            </p:spPr>
            <p:txBody>
              <a:bodyPr/>
              <a:lstStyle/>
              <a:p>
                <a:pPr marL="0" indent="0">
                  <a:buNone/>
                </a:pPr>
                <a:r>
                  <a:rPr lang="en-US" b="1" dirty="0"/>
                  <a:t>Formal proof system </a:t>
                </a:r>
                <a:r>
                  <a:rPr lang="en-US" dirty="0"/>
                  <a:t>for polynomial inequalities</a:t>
                </a:r>
              </a:p>
              <a:p>
                <a:pPr marL="0" indent="0">
                  <a:buNone/>
                </a:pPr>
                <a:r>
                  <a:rPr lang="en-US" dirty="0">
                    <a:solidFill>
                      <a:schemeClr val="accent2"/>
                    </a:solidFill>
                  </a:rPr>
                  <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1</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𝑚</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 implies </a:t>
                </a:r>
                <a14:m>
                  <m:oMath xmlns:m="http://schemas.openxmlformats.org/officeDocument/2006/math">
                    <m:r>
                      <a:rPr lang="en-US" i="1">
                        <a:solidFill>
                          <a:schemeClr val="accent2"/>
                        </a:solidFill>
                        <a:latin typeface="Cambria Math" panose="02040503050406030204" pitchFamily="18" charset="0"/>
                      </a:rPr>
                      <m:t>𝑞</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a14:m>
                <a:r>
                  <a:rPr lang="en-US" dirty="0">
                    <a:solidFill>
                      <a:schemeClr val="accent2"/>
                    </a:solidFill>
                  </a:rPr>
                  <a:t>”</a:t>
                </a:r>
              </a:p>
              <a:p>
                <a:pPr marL="0" indent="0">
                  <a:buNone/>
                </a:pPr>
                <a:endParaRPr lang="en-US" dirty="0">
                  <a:solidFill>
                    <a:schemeClr val="accent2"/>
                  </a:solidFill>
                </a:endParaRPr>
              </a:p>
              <a:p>
                <a:pPr marL="0" indent="0">
                  <a:buNone/>
                </a:pPr>
                <a:r>
                  <a:rPr lang="en-US" dirty="0"/>
                  <a:t>Proofs rely on </a:t>
                </a:r>
                <a:r>
                  <a:rPr lang="en-US" b="1" dirty="0"/>
                  <a:t>nonnegativity of squares</a:t>
                </a:r>
              </a:p>
              <a:p>
                <a:pPr marL="0" indent="0">
                  <a:buNone/>
                </a:pPr>
                <a:endParaRPr lang="en-US" dirty="0"/>
              </a:p>
              <a:p>
                <a:pPr marL="0" indent="0">
                  <a:buNone/>
                </a:pPr>
                <a:r>
                  <a:rPr lang="en-US" b="1" dirty="0"/>
                  <a:t>Hilbert, </a:t>
                </a:r>
                <a:r>
                  <a:rPr lang="en-US" b="1" dirty="0" err="1"/>
                  <a:t>Krivine-Stengle</a:t>
                </a:r>
                <a:r>
                  <a:rPr lang="en-US" b="1" dirty="0"/>
                  <a:t> </a:t>
                </a:r>
                <a:r>
                  <a:rPr lang="en-US" dirty="0"/>
                  <a:t>(1888-1974): </a:t>
                </a:r>
              </a:p>
              <a:p>
                <a:pPr marL="0" indent="0">
                  <a:buNone/>
                </a:pPr>
                <a:r>
                  <a:rPr lang="en-US" dirty="0"/>
                  <a:t>Every true statement has an </a:t>
                </a:r>
                <a:r>
                  <a:rPr lang="en-US" dirty="0" err="1"/>
                  <a:t>SoS</a:t>
                </a:r>
                <a:r>
                  <a:rPr lang="en-US" dirty="0"/>
                  <a:t> proof!</a:t>
                </a:r>
              </a:p>
              <a:p>
                <a:pPr marL="0" indent="0">
                  <a:buNone/>
                </a:pPr>
                <a:endParaRPr lang="en-US" dirty="0"/>
              </a:p>
              <a:p>
                <a:pPr marL="0" indent="0">
                  <a:buNone/>
                </a:pPr>
                <a:r>
                  <a:rPr lang="en-US" b="1" dirty="0"/>
                  <a:t>“Degree-d proof” </a:t>
                </a:r>
                <a:r>
                  <a:rPr lang="en-US" dirty="0"/>
                  <a:t>nonnegativity of degree-d squares</a:t>
                </a:r>
              </a:p>
            </p:txBody>
          </p:sp>
        </mc:Choice>
        <mc:Fallback xmlns="">
          <p:sp>
            <p:nvSpPr>
              <p:cNvPr id="3" name="Content Placeholder 2">
                <a:extLst>
                  <a:ext uri="{FF2B5EF4-FFF2-40B4-BE49-F238E27FC236}">
                    <a16:creationId xmlns:a16="http://schemas.microsoft.com/office/drawing/2014/main" id="{0A09E6A1-DE1E-44B9-87BA-A99F99C02CE7}"/>
                  </a:ext>
                </a:extLst>
              </p:cNvPr>
              <p:cNvSpPr>
                <a:spLocks noGrp="1" noRot="1" noChangeAspect="1" noMove="1" noResize="1" noEditPoints="1" noAdjustHandles="1" noChangeArrowheads="1" noChangeShapeType="1" noTextEdit="1"/>
              </p:cNvSpPr>
              <p:nvPr>
                <p:ph idx="1"/>
              </p:nvPr>
            </p:nvSpPr>
            <p:spPr>
              <a:xfrm>
                <a:off x="628650" y="1825624"/>
                <a:ext cx="7886700" cy="5032375"/>
              </a:xfrm>
              <a:blipFill>
                <a:blip r:embed="rId2"/>
                <a:stretch>
                  <a:fillRect l="-1546" t="-1937"/>
                </a:stretch>
              </a:blipFill>
            </p:spPr>
            <p:txBody>
              <a:bodyPr/>
              <a:lstStyle/>
              <a:p>
                <a:r>
                  <a:rPr lang="en-US">
                    <a:noFill/>
                  </a:rPr>
                  <a:t> </a:t>
                </a:r>
              </a:p>
            </p:txBody>
          </p:sp>
        </mc:Fallback>
      </mc:AlternateContent>
      <p:pic>
        <p:nvPicPr>
          <p:cNvPr id="24" name="Picture 4" descr="Image result for david hilbert">
            <a:extLst>
              <a:ext uri="{FF2B5EF4-FFF2-40B4-BE49-F238E27FC236}">
                <a16:creationId xmlns:a16="http://schemas.microsoft.com/office/drawing/2014/main" id="{F0E75016-0B83-48EE-A38D-059530C46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200" y="3746980"/>
            <a:ext cx="1295150" cy="17441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8C0444B-6707-48F0-898B-092124287C9A}"/>
              </a:ext>
            </a:extLst>
          </p:cNvPr>
          <p:cNvSpPr>
            <a:spLocks noGrp="1"/>
          </p:cNvSpPr>
          <p:nvPr>
            <p:ph type="sldNum" sz="quarter" idx="12"/>
          </p:nvPr>
        </p:nvSpPr>
        <p:spPr/>
        <p:txBody>
          <a:bodyPr/>
          <a:lstStyle/>
          <a:p>
            <a:fld id="{ED922394-96B1-4130-9F58-06B799E76477}" type="slidenum">
              <a:rPr lang="en-US" smtClean="0"/>
              <a:t>20</a:t>
            </a:fld>
            <a:endParaRPr lang="en-US"/>
          </a:p>
        </p:txBody>
      </p:sp>
    </p:spTree>
    <p:extLst>
      <p:ext uri="{BB962C8B-B14F-4D97-AF65-F5344CB8AC3E}">
        <p14:creationId xmlns:p14="http://schemas.microsoft.com/office/powerpoint/2010/main" val="9797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934-30F9-44FC-BAAA-F479CC496A5C}"/>
              </a:ext>
            </a:extLst>
          </p:cNvPr>
          <p:cNvSpPr>
            <a:spLocks noGrp="1"/>
          </p:cNvSpPr>
          <p:nvPr>
            <p:ph type="title"/>
          </p:nvPr>
        </p:nvSpPr>
        <p:spPr/>
        <p:txBody>
          <a:bodyPr/>
          <a:lstStyle/>
          <a:p>
            <a:r>
              <a:rPr lang="en-US" dirty="0" err="1"/>
              <a:t>SoS</a:t>
            </a:r>
            <a:r>
              <a:rPr lang="en-US" dirty="0"/>
              <a:t> Crash Course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9E6A1-DE1E-44B9-87BA-A99F99C02CE7}"/>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1</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b="0" i="1" smtClean="0">
                          <a:solidFill>
                            <a:schemeClr val="accent2"/>
                          </a:solidFill>
                          <a:latin typeface="Cambria Math" panose="02040503050406030204" pitchFamily="18" charset="0"/>
                        </a:rPr>
                        <m:t>≥0</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𝑝</m:t>
                          </m:r>
                        </m:e>
                        <m:sub>
                          <m:r>
                            <a:rPr lang="en-US" i="1">
                              <a:solidFill>
                                <a:schemeClr val="accent2"/>
                              </a:solidFill>
                              <a:latin typeface="Cambria Math" panose="02040503050406030204" pitchFamily="18" charset="0"/>
                            </a:rPr>
                            <m:t>𝑚</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𝑥</m:t>
                          </m:r>
                        </m:e>
                      </m:d>
                      <m:r>
                        <a:rPr lang="en-US" i="1">
                          <a:solidFill>
                            <a:schemeClr val="accent2"/>
                          </a:solidFill>
                          <a:latin typeface="Cambria Math" panose="02040503050406030204" pitchFamily="18" charset="0"/>
                        </a:rPr>
                        <m:t>≥0</m:t>
                      </m:r>
                    </m:oMath>
                  </m:oMathPara>
                </a14:m>
                <a:endParaRPr lang="en-US" b="1" dirty="0"/>
              </a:p>
              <a:p>
                <a:pPr marL="0" indent="0">
                  <a:buNone/>
                </a:pPr>
                <a:endParaRPr lang="en-US" b="1" dirty="0"/>
              </a:p>
              <a:p>
                <a:pPr marL="0" indent="0" algn="ctr">
                  <a:buNone/>
                </a:pPr>
                <a:r>
                  <a:rPr lang="en-US" dirty="0">
                    <a:solidFill>
                      <a:srgbClr val="C00000"/>
                    </a:solidFill>
                  </a:rPr>
                  <a:t>When does </a:t>
                </a:r>
                <a:r>
                  <a:rPr lang="en-US" dirty="0" err="1">
                    <a:solidFill>
                      <a:srgbClr val="C00000"/>
                    </a:solidFill>
                  </a:rPr>
                  <a:t>SoS</a:t>
                </a:r>
                <a:r>
                  <a:rPr lang="en-US" dirty="0">
                    <a:solidFill>
                      <a:srgbClr val="C00000"/>
                    </a:solidFill>
                  </a:rPr>
                  <a:t> algorithm work?</a:t>
                </a:r>
              </a:p>
              <a:p>
                <a:pPr marL="0" indent="0">
                  <a:buNone/>
                </a:pPr>
                <a:endParaRPr lang="en-US" b="1" dirty="0"/>
              </a:p>
              <a:p>
                <a:pPr marL="0" indent="0">
                  <a:buNone/>
                </a:pPr>
                <a:r>
                  <a:rPr lang="en-US" b="1" dirty="0"/>
                  <a:t>10,000 foot view: </a:t>
                </a:r>
              </a:p>
              <a:p>
                <a:pPr marL="0" indent="0">
                  <a:buNone/>
                </a:pPr>
                <a:r>
                  <a:rPr lang="en-US" dirty="0"/>
                  <a:t>Solutions characterized in degree-</a:t>
                </a:r>
                <a14:m>
                  <m:oMath xmlns:m="http://schemas.openxmlformats.org/officeDocument/2006/math">
                    <m:r>
                      <a:rPr lang="en-US" b="0" i="1" smtClean="0">
                        <a:latin typeface="Cambria Math" panose="02040503050406030204" pitchFamily="18" charset="0"/>
                      </a:rPr>
                      <m:t>𝑑</m:t>
                    </m:r>
                  </m:oMath>
                </a14:m>
                <a:r>
                  <a:rPr lang="en-US" dirty="0"/>
                  <a:t> </a:t>
                </a:r>
                <a:r>
                  <a:rPr lang="en-US" dirty="0" err="1"/>
                  <a:t>SoS</a:t>
                </a:r>
                <a:r>
                  <a:rPr lang="en-US" dirty="0"/>
                  <a:t> proof system ⇨ </a:t>
                </a:r>
                <a:r>
                  <a:rPr lang="en-US" dirty="0" err="1"/>
                  <a:t>SoS</a:t>
                </a:r>
                <a:r>
                  <a:rPr lang="en-US" dirty="0"/>
                  <a:t> algorithm finds solution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sup>
                    </m:sSup>
                  </m:oMath>
                </a14:m>
                <a:r>
                  <a:rPr lang="en-US" b="1" dirty="0"/>
                  <a:t> </a:t>
                </a:r>
                <a:r>
                  <a:rPr lang="en-US" dirty="0"/>
                  <a:t>time</a:t>
                </a:r>
              </a:p>
              <a:p>
                <a:pPr marL="0" indent="0" algn="ctr">
                  <a:buNone/>
                </a:pPr>
                <a:endParaRPr lang="en-US" b="1" dirty="0">
                  <a:solidFill>
                    <a:srgbClr val="C00000"/>
                  </a:solidFill>
                </a:endParaRPr>
              </a:p>
              <a:p>
                <a:pPr marL="0" indent="0" algn="ctr">
                  <a:buNone/>
                </a:pPr>
                <a:r>
                  <a:rPr lang="en-US" b="1" dirty="0">
                    <a:solidFill>
                      <a:srgbClr val="C00000"/>
                    </a:solidFill>
                  </a:rPr>
                  <a:t>Equation solving power vs running time tradeoff!</a:t>
                </a:r>
              </a:p>
            </p:txBody>
          </p:sp>
        </mc:Choice>
        <mc:Fallback xmlns="">
          <p:sp>
            <p:nvSpPr>
              <p:cNvPr id="3" name="Content Placeholder 2">
                <a:extLst>
                  <a:ext uri="{FF2B5EF4-FFF2-40B4-BE49-F238E27FC236}">
                    <a16:creationId xmlns:a16="http://schemas.microsoft.com/office/drawing/2014/main" id="{0A09E6A1-DE1E-44B9-87BA-A99F99C02CE7}"/>
                  </a:ext>
                </a:extLst>
              </p:cNvPr>
              <p:cNvSpPr>
                <a:spLocks noGrp="1" noRot="1" noChangeAspect="1" noMove="1" noResize="1" noEditPoints="1" noAdjustHandles="1" noChangeArrowheads="1" noChangeShapeType="1" noTextEdit="1"/>
              </p:cNvSpPr>
              <p:nvPr>
                <p:ph idx="1"/>
              </p:nvPr>
            </p:nvSpPr>
            <p:spPr>
              <a:blipFill>
                <a:blip r:embed="rId2"/>
                <a:stretch>
                  <a:fillRect l="-1546" r="-20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4848D6B-41A9-45DF-9E87-113AC7AF1A58}"/>
              </a:ext>
            </a:extLst>
          </p:cNvPr>
          <p:cNvSpPr>
            <a:spLocks noGrp="1"/>
          </p:cNvSpPr>
          <p:nvPr>
            <p:ph type="sldNum" sz="quarter" idx="12"/>
          </p:nvPr>
        </p:nvSpPr>
        <p:spPr/>
        <p:txBody>
          <a:bodyPr/>
          <a:lstStyle/>
          <a:p>
            <a:fld id="{ED922394-96B1-4130-9F58-06B799E76477}" type="slidenum">
              <a:rPr lang="en-US" smtClean="0"/>
              <a:t>21</a:t>
            </a:fld>
            <a:endParaRPr lang="en-US"/>
          </a:p>
        </p:txBody>
      </p:sp>
    </p:spTree>
    <p:extLst>
      <p:ext uri="{BB962C8B-B14F-4D97-AF65-F5344CB8AC3E}">
        <p14:creationId xmlns:p14="http://schemas.microsoft.com/office/powerpoint/2010/main" val="14519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5763-1B41-459D-8ED7-FC5547C7173E}"/>
              </a:ext>
            </a:extLst>
          </p:cNvPr>
          <p:cNvSpPr>
            <a:spLocks noGrp="1"/>
          </p:cNvSpPr>
          <p:nvPr>
            <p:ph type="title"/>
          </p:nvPr>
        </p:nvSpPr>
        <p:spPr/>
        <p:txBody>
          <a:bodyPr/>
          <a:lstStyle/>
          <a:p>
            <a:r>
              <a:rPr lang="en-US" dirty="0"/>
              <a:t>Proofs to Algorithms Black Box</a:t>
            </a:r>
          </a:p>
        </p:txBody>
      </p:sp>
      <p:grpSp>
        <p:nvGrpSpPr>
          <p:cNvPr id="5" name="Group 4">
            <a:extLst>
              <a:ext uri="{FF2B5EF4-FFF2-40B4-BE49-F238E27FC236}">
                <a16:creationId xmlns:a16="http://schemas.microsoft.com/office/drawing/2014/main" id="{1DB70654-DEA8-46A2-802B-11A133863C2A}"/>
              </a:ext>
            </a:extLst>
          </p:cNvPr>
          <p:cNvGrpSpPr/>
          <p:nvPr/>
        </p:nvGrpSpPr>
        <p:grpSpPr>
          <a:xfrm>
            <a:off x="3277799" y="2040730"/>
            <a:ext cx="2588401" cy="2655060"/>
            <a:chOff x="3038625" y="3421785"/>
            <a:chExt cx="2729133" cy="1410286"/>
          </a:xfrm>
        </p:grpSpPr>
        <p:sp>
          <p:nvSpPr>
            <p:cNvPr id="6" name="Rectangle: Rounded Corners 5">
              <a:extLst>
                <a:ext uri="{FF2B5EF4-FFF2-40B4-BE49-F238E27FC236}">
                  <a16:creationId xmlns:a16="http://schemas.microsoft.com/office/drawing/2014/main" id="{7907A53F-5C08-4547-9562-FA9D3E146421}"/>
                </a:ext>
              </a:extLst>
            </p:cNvPr>
            <p:cNvSpPr/>
            <p:nvPr/>
          </p:nvSpPr>
          <p:spPr>
            <a:xfrm>
              <a:off x="3038625" y="3421785"/>
              <a:ext cx="2729133" cy="1410286"/>
            </a:xfrm>
            <a:prstGeom prst="roundRect">
              <a:avLst/>
            </a:prstGeom>
            <a:solidFill>
              <a:schemeClr val="bg2">
                <a:lumMod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2800" dirty="0">
                <a:solidFill>
                  <a:schemeClr val="bg1"/>
                </a:solidFill>
              </a:endParaRPr>
            </a:p>
            <a:p>
              <a:pPr algn="ctr"/>
              <a:r>
                <a:rPr lang="en-US" sz="2800" dirty="0">
                  <a:solidFill>
                    <a:schemeClr val="bg1"/>
                  </a:solidFill>
                </a:rPr>
                <a:t>Proofs to Algorithms</a:t>
              </a:r>
            </a:p>
          </p:txBody>
        </p:sp>
        <p:sp>
          <p:nvSpPr>
            <p:cNvPr id="7" name="Rectangle: Rounded Corners 6">
              <a:extLst>
                <a:ext uri="{FF2B5EF4-FFF2-40B4-BE49-F238E27FC236}">
                  <a16:creationId xmlns:a16="http://schemas.microsoft.com/office/drawing/2014/main" id="{563C65AA-9762-4A1E-9EE9-3D4CC8DF3E4C}"/>
                </a:ext>
              </a:extLst>
            </p:cNvPr>
            <p:cNvSpPr/>
            <p:nvPr/>
          </p:nvSpPr>
          <p:spPr>
            <a:xfrm>
              <a:off x="3580272" y="3536084"/>
              <a:ext cx="1667021" cy="59084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SoS</a:t>
              </a:r>
              <a:endParaRPr lang="en-US" sz="3200"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5B4B5D-5343-466E-ACD4-D957C67D115B}"/>
                  </a:ext>
                </a:extLst>
              </p:cNvPr>
              <p:cNvSpPr txBox="1"/>
              <p:nvPr/>
            </p:nvSpPr>
            <p:spPr>
              <a:xfrm>
                <a:off x="212169" y="2197936"/>
                <a:ext cx="230571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𝑝</m:t>
                          </m:r>
                        </m:e>
                        <m:sub>
                          <m:r>
                            <a:rPr lang="en-US" sz="2800" b="0" i="1" smtClean="0">
                              <a:solidFill>
                                <a:schemeClr val="accent2"/>
                              </a:solidFill>
                              <a:latin typeface="Cambria Math" panose="02040503050406030204" pitchFamily="18" charset="0"/>
                            </a:rPr>
                            <m:t>1</m:t>
                          </m:r>
                        </m:sub>
                      </m:sSub>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b="0" i="1" smtClean="0">
                          <a:solidFill>
                            <a:schemeClr val="accent2"/>
                          </a:solidFill>
                          <a:latin typeface="Cambria Math" panose="02040503050406030204" pitchFamily="18" charset="0"/>
                        </a:rPr>
                        <m:t>≥0</m:t>
                      </m:r>
                    </m:oMath>
                  </m:oMathPara>
                </a14:m>
                <a:endParaRPr lang="en-US" sz="2800" b="0" dirty="0">
                  <a:solidFill>
                    <a:schemeClr val="accent2"/>
                  </a:solidFill>
                </a:endParaRPr>
              </a:p>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m:t>
                      </m:r>
                    </m:oMath>
                  </m:oMathPara>
                </a14:m>
                <a:endParaRPr lang="en-US" sz="2800" b="0" dirty="0">
                  <a:solidFill>
                    <a:schemeClr val="accent2"/>
                  </a:solidFill>
                </a:endParaRPr>
              </a:p>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𝑝</m:t>
                          </m:r>
                        </m:e>
                        <m:sub>
                          <m:r>
                            <a:rPr lang="en-US" sz="2800" b="0" i="1" smtClean="0">
                              <a:solidFill>
                                <a:schemeClr val="accent2"/>
                              </a:solidFill>
                              <a:latin typeface="Cambria Math" panose="02040503050406030204" pitchFamily="18" charset="0"/>
                            </a:rPr>
                            <m:t>𝑚</m:t>
                          </m:r>
                        </m:sub>
                      </m:sSub>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b="0" i="1" smtClean="0">
                          <a:solidFill>
                            <a:schemeClr val="accent2"/>
                          </a:solidFill>
                          <a:latin typeface="Cambria Math" panose="02040503050406030204" pitchFamily="18" charset="0"/>
                        </a:rPr>
                        <m:t>≥0</m:t>
                      </m:r>
                    </m:oMath>
                  </m:oMathPara>
                </a14:m>
                <a:endParaRPr lang="en-US" sz="2800" dirty="0"/>
              </a:p>
            </p:txBody>
          </p:sp>
        </mc:Choice>
        <mc:Fallback xmlns="">
          <p:sp>
            <p:nvSpPr>
              <p:cNvPr id="8" name="TextBox 7">
                <a:extLst>
                  <a:ext uri="{FF2B5EF4-FFF2-40B4-BE49-F238E27FC236}">
                    <a16:creationId xmlns:a16="http://schemas.microsoft.com/office/drawing/2014/main" id="{FA5B4B5D-5343-466E-ACD4-D957C67D115B}"/>
                  </a:ext>
                </a:extLst>
              </p:cNvPr>
              <p:cNvSpPr txBox="1">
                <a:spLocks noRot="1" noChangeAspect="1" noMove="1" noResize="1" noEditPoints="1" noAdjustHandles="1" noChangeArrowheads="1" noChangeShapeType="1" noTextEdit="1"/>
              </p:cNvSpPr>
              <p:nvPr/>
            </p:nvSpPr>
            <p:spPr>
              <a:xfrm>
                <a:off x="212169" y="2197936"/>
                <a:ext cx="2305710" cy="13849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8F994-136B-43B1-A710-80CBDC6D2A28}"/>
                  </a:ext>
                </a:extLst>
              </p:cNvPr>
              <p:cNvSpPr txBox="1"/>
              <p:nvPr/>
            </p:nvSpPr>
            <p:spPr>
              <a:xfrm>
                <a:off x="6505001" y="2474893"/>
                <a:ext cx="2700129" cy="954107"/>
              </a:xfrm>
              <a:prstGeom prst="rect">
                <a:avLst/>
              </a:prstGeom>
              <a:noFill/>
            </p:spPr>
            <p:txBody>
              <a:bodyPr wrap="square" rtlCol="0">
                <a:spAutoFit/>
              </a:bodyPr>
              <a:lstStyle/>
              <a:p>
                <a:r>
                  <a:rPr lang="en-US" sz="2800" dirty="0">
                    <a:solidFill>
                      <a:schemeClr val="accent2"/>
                    </a:solidFill>
                  </a:rPr>
                  <a:t> </a:t>
                </a:r>
                <a14:m>
                  <m:oMath xmlns:m="http://schemas.openxmlformats.org/officeDocument/2006/math">
                    <m:r>
                      <a:rPr lang="en-US" sz="2800" b="0" i="1" smtClean="0">
                        <a:solidFill>
                          <a:schemeClr val="accent2"/>
                        </a:solidFill>
                        <a:latin typeface="Cambria Math" panose="02040503050406030204" pitchFamily="18" charset="0"/>
                      </a:rPr>
                      <m:t>𝑥</m:t>
                    </m:r>
                  </m:oMath>
                </a14:m>
                <a:r>
                  <a:rPr lang="en-US" sz="2800" dirty="0">
                    <a:solidFill>
                      <a:schemeClr val="accent2"/>
                    </a:solidFill>
                  </a:rPr>
                  <a:t> </a:t>
                </a:r>
                <a:r>
                  <a:rPr lang="en-US" sz="2800" dirty="0" err="1"/>
                  <a:t>s.t.</a:t>
                </a:r>
                <a:r>
                  <a:rPr lang="en-US" sz="2800" dirty="0">
                    <a:solidFill>
                      <a:schemeClr val="accent2"/>
                    </a:solidFill>
                  </a:rPr>
                  <a:t> </a:t>
                </a:r>
              </a:p>
              <a:p>
                <a:pPr/>
                <a14:m>
                  <m:oMathPara xmlns:m="http://schemas.openxmlformats.org/officeDocument/2006/math">
                    <m:oMathParaPr>
                      <m:jc m:val="centerGroup"/>
                    </m:oMathParaPr>
                    <m:oMath xmlns:m="http://schemas.openxmlformats.org/officeDocument/2006/math">
                      <m:sSup>
                        <m:sSupPr>
                          <m:ctrlPr>
                            <a:rPr lang="en-US" sz="2800" i="1">
                              <a:solidFill>
                                <a:schemeClr val="accent2"/>
                              </a:solidFill>
                              <a:latin typeface="Cambria Math" panose="02040503050406030204" pitchFamily="18" charset="0"/>
                            </a:rPr>
                          </m:ctrlPr>
                        </m:sSupPr>
                        <m:e>
                          <m:d>
                            <m:dPr>
                              <m:begChr m:val="‖"/>
                              <m:endChr m:val="‖"/>
                              <m:ctrlPr>
                                <a:rPr lang="en-US" sz="2800" i="1">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r>
                                <a:rPr lang="en-US" sz="2800" i="1">
                                  <a:solidFill>
                                    <a:schemeClr val="accent2"/>
                                  </a:solidFill>
                                  <a:latin typeface="Cambria Math" panose="02040503050406030204" pitchFamily="18" charset="0"/>
                                </a:rPr>
                                <m:t>−</m:t>
                              </m:r>
                              <m:sSup>
                                <m:sSupPr>
                                  <m:ctrlPr>
                                    <a:rPr lang="en-US" sz="2800" i="1">
                                      <a:solidFill>
                                        <a:schemeClr val="accent2"/>
                                      </a:solidFill>
                                      <a:latin typeface="Cambria Math" panose="02040503050406030204" pitchFamily="18" charset="0"/>
                                    </a:rPr>
                                  </m:ctrlPr>
                                </m:sSupPr>
                                <m:e>
                                  <m:r>
                                    <a:rPr lang="en-US" sz="2800" b="0" i="1" smtClean="0">
                                      <a:solidFill>
                                        <a:schemeClr val="accent2"/>
                                      </a:solidFill>
                                      <a:latin typeface="Cambria Math" panose="02040503050406030204" pitchFamily="18" charset="0"/>
                                    </a:rPr>
                                    <m:t>𝑥</m:t>
                                  </m:r>
                                </m:e>
                                <m:sup>
                                  <m:r>
                                    <a:rPr lang="en-US" sz="2800" i="1">
                                      <a:solidFill>
                                        <a:schemeClr val="accent2"/>
                                      </a:solidFill>
                                      <a:latin typeface="Cambria Math" panose="02040503050406030204" pitchFamily="18" charset="0"/>
                                    </a:rPr>
                                    <m:t>∗</m:t>
                                  </m:r>
                                </m:sup>
                              </m:sSup>
                            </m:e>
                          </m:d>
                        </m:e>
                        <m:sup>
                          <m:r>
                            <a:rPr lang="en-US" sz="2800" i="1">
                              <a:solidFill>
                                <a:schemeClr val="accent2"/>
                              </a:solidFill>
                              <a:latin typeface="Cambria Math" panose="02040503050406030204" pitchFamily="18" charset="0"/>
                            </a:rPr>
                            <m:t>2</m:t>
                          </m:r>
                        </m:sup>
                      </m:sSup>
                      <m:r>
                        <a:rPr lang="en-US" sz="2800" i="1">
                          <a:solidFill>
                            <a:schemeClr val="accent2"/>
                          </a:solidFill>
                          <a:latin typeface="Cambria Math" panose="02040503050406030204" pitchFamily="18" charset="0"/>
                        </a:rPr>
                        <m:t>≤</m:t>
                      </m:r>
                      <m:r>
                        <a:rPr lang="en-US" sz="2800" i="1">
                          <a:solidFill>
                            <a:schemeClr val="accent2"/>
                          </a:solidFill>
                          <a:latin typeface="Cambria Math" panose="02040503050406030204" pitchFamily="18" charset="0"/>
                        </a:rPr>
                        <m:t>𝜖</m:t>
                      </m:r>
                    </m:oMath>
                  </m:oMathPara>
                </a14:m>
                <a:endParaRPr lang="en-US" sz="2800" dirty="0"/>
              </a:p>
            </p:txBody>
          </p:sp>
        </mc:Choice>
        <mc:Fallback xmlns="">
          <p:sp>
            <p:nvSpPr>
              <p:cNvPr id="9" name="TextBox 8">
                <a:extLst>
                  <a:ext uri="{FF2B5EF4-FFF2-40B4-BE49-F238E27FC236}">
                    <a16:creationId xmlns:a16="http://schemas.microsoft.com/office/drawing/2014/main" id="{D628F994-136B-43B1-A710-80CBDC6D2A28}"/>
                  </a:ext>
                </a:extLst>
              </p:cNvPr>
              <p:cNvSpPr txBox="1">
                <a:spLocks noRot="1" noChangeAspect="1" noMove="1" noResize="1" noEditPoints="1" noAdjustHandles="1" noChangeArrowheads="1" noChangeShapeType="1" noTextEdit="1"/>
              </p:cNvSpPr>
              <p:nvPr/>
            </p:nvSpPr>
            <p:spPr>
              <a:xfrm>
                <a:off x="6505001" y="2474893"/>
                <a:ext cx="2700129" cy="954107"/>
              </a:xfrm>
              <a:prstGeom prst="rect">
                <a:avLst/>
              </a:prstGeom>
              <a:blipFill>
                <a:blip r:embed="rId3"/>
                <a:stretch>
                  <a:fillRect t="-6369"/>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5C0A2D5D-B33C-4353-804D-CE4F9F699759}"/>
              </a:ext>
            </a:extLst>
          </p:cNvPr>
          <p:cNvSpPr/>
          <p:nvPr/>
        </p:nvSpPr>
        <p:spPr>
          <a:xfrm>
            <a:off x="2425937" y="2634884"/>
            <a:ext cx="546078" cy="608132"/>
          </a:xfrm>
          <a:prstGeom prst="right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40D14-6BF8-4A39-8686-8B8BA9E14BA3}"/>
                  </a:ext>
                </a:extLst>
              </p:cNvPr>
              <p:cNvSpPr txBox="1"/>
              <p:nvPr/>
            </p:nvSpPr>
            <p:spPr>
              <a:xfrm>
                <a:off x="3214699" y="5471280"/>
                <a:ext cx="4036637" cy="1200329"/>
              </a:xfrm>
              <a:prstGeom prst="rect">
                <a:avLst/>
              </a:prstGeom>
              <a:noFill/>
            </p:spPr>
            <p:txBody>
              <a:bodyPr wrap="square" rtlCol="0">
                <a:spAutoFit/>
              </a:bodyPr>
              <a:lstStyle/>
              <a:p>
                <a:r>
                  <a:rPr lang="en-US" sz="2400" i="1" dirty="0"/>
                  <a:t>SoS proof</a:t>
                </a:r>
                <a:r>
                  <a:rPr lang="en-US" sz="2400" dirty="0"/>
                  <a:t> that </a:t>
                </a:r>
                <a:endParaRPr lang="en-US" sz="2400" b="0" i="1" dirty="0">
                  <a:latin typeface="Cambria Math" panose="02040503050406030204" pitchFamily="18" charset="0"/>
                </a:endParaRPr>
              </a:p>
              <a:p>
                <a14:m>
                  <m:oMath xmlns:m="http://schemas.openxmlformats.org/officeDocument/2006/math">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𝑝</m:t>
                        </m:r>
                      </m:e>
                      <m:sub>
                        <m:r>
                          <a:rPr lang="en-US" sz="2400" b="0" i="1" smtClean="0">
                            <a:solidFill>
                              <a:schemeClr val="accent2"/>
                            </a:solidFill>
                            <a:latin typeface="Cambria Math" panose="02040503050406030204" pitchFamily="18" charset="0"/>
                          </a:rPr>
                          <m:t>1</m:t>
                        </m:r>
                      </m:sub>
                    </m:sSub>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e>
                    </m:d>
                    <m:r>
                      <a:rPr lang="en-US" sz="2400" b="0" i="1" smtClean="0">
                        <a:solidFill>
                          <a:schemeClr val="accent2"/>
                        </a:solidFill>
                        <a:latin typeface="Cambria Math" panose="02040503050406030204" pitchFamily="18" charset="0"/>
                      </a:rPr>
                      <m:t>≥0,…</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𝑝</m:t>
                        </m:r>
                      </m:e>
                      <m:sub>
                        <m:r>
                          <a:rPr lang="en-US" sz="2400" b="0" i="1" smtClean="0">
                            <a:solidFill>
                              <a:schemeClr val="accent2"/>
                            </a:solidFill>
                            <a:latin typeface="Cambria Math" panose="02040503050406030204" pitchFamily="18" charset="0"/>
                          </a:rPr>
                          <m:t>𝑚</m:t>
                        </m:r>
                      </m:sub>
                    </m:sSub>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e>
                    </m:d>
                    <m:r>
                      <a:rPr lang="en-US" sz="2400" b="0" i="1" smtClean="0">
                        <a:solidFill>
                          <a:schemeClr val="accent2"/>
                        </a:solidFill>
                        <a:latin typeface="Cambria Math" panose="02040503050406030204" pitchFamily="18" charset="0"/>
                      </a:rPr>
                      <m:t>≥0</m:t>
                    </m:r>
                  </m:oMath>
                </a14:m>
                <a:r>
                  <a:rPr lang="en-US" sz="2400" dirty="0">
                    <a:solidFill>
                      <a:schemeClr val="accent2"/>
                    </a:solidFill>
                  </a:rPr>
                  <a:t> </a:t>
                </a:r>
                <a:r>
                  <a:rPr lang="en-US" sz="2400" dirty="0"/>
                  <a:t>implies</a:t>
                </a:r>
                <a:r>
                  <a:rPr lang="en-US" sz="2400" dirty="0">
                    <a:solidFill>
                      <a:schemeClr val="accent2"/>
                    </a:solidFill>
                  </a:rPr>
                  <a:t>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𝑥</m:t>
                                </m:r>
                              </m:e>
                              <m:sup>
                                <m:r>
                                  <a:rPr lang="en-US" sz="2400" b="0" i="1" smtClean="0">
                                    <a:solidFill>
                                      <a:schemeClr val="accent2"/>
                                    </a:solidFill>
                                    <a:latin typeface="Cambria Math" panose="02040503050406030204" pitchFamily="18" charset="0"/>
                                  </a:rPr>
                                  <m:t>∗</m:t>
                                </m:r>
                              </m:sup>
                            </m:s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𝜖</m:t>
                    </m:r>
                  </m:oMath>
                </a14:m>
                <a:endParaRPr lang="en-US" sz="2400" dirty="0">
                  <a:solidFill>
                    <a:schemeClr val="accent2"/>
                  </a:solidFill>
                </a:endParaRPr>
              </a:p>
            </p:txBody>
          </p:sp>
        </mc:Choice>
        <mc:Fallback xmlns="">
          <p:sp>
            <p:nvSpPr>
              <p:cNvPr id="12" name="TextBox 11">
                <a:extLst>
                  <a:ext uri="{FF2B5EF4-FFF2-40B4-BE49-F238E27FC236}">
                    <a16:creationId xmlns:a16="http://schemas.microsoft.com/office/drawing/2014/main" id="{F5B40D14-6BF8-4A39-8686-8B8BA9E14BA3}"/>
                  </a:ext>
                </a:extLst>
              </p:cNvPr>
              <p:cNvSpPr txBox="1">
                <a:spLocks noRot="1" noChangeAspect="1" noMove="1" noResize="1" noEditPoints="1" noAdjustHandles="1" noChangeArrowheads="1" noChangeShapeType="1" noTextEdit="1"/>
              </p:cNvSpPr>
              <p:nvPr/>
            </p:nvSpPr>
            <p:spPr>
              <a:xfrm>
                <a:off x="3214699" y="5471280"/>
                <a:ext cx="4036637" cy="1200329"/>
              </a:xfrm>
              <a:prstGeom prst="rect">
                <a:avLst/>
              </a:prstGeom>
              <a:blipFill>
                <a:blip r:embed="rId4"/>
                <a:stretch>
                  <a:fillRect l="-2262" t="-4082" b="-11224"/>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0B039859-75CB-4717-839C-4103D97042A8}"/>
              </a:ext>
            </a:extLst>
          </p:cNvPr>
          <p:cNvSpPr/>
          <p:nvPr/>
        </p:nvSpPr>
        <p:spPr>
          <a:xfrm rot="16200000">
            <a:off x="4227061" y="4834158"/>
            <a:ext cx="538726" cy="599945"/>
          </a:xfrm>
          <a:prstGeom prst="rightArrow">
            <a:avLst/>
          </a:prstGeom>
          <a:solidFill>
            <a:schemeClr val="accent2">
              <a:lumMod val="5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8DE3F0-16ED-4DDA-B63C-1E837F471DF4}"/>
                  </a:ext>
                </a:extLst>
              </p:cNvPr>
              <p:cNvSpPr txBox="1"/>
              <p:nvPr/>
            </p:nvSpPr>
            <p:spPr>
              <a:xfrm>
                <a:off x="115854" y="5471280"/>
                <a:ext cx="2935750" cy="830997"/>
              </a:xfrm>
              <a:prstGeom prst="rect">
                <a:avLst/>
              </a:prstGeom>
              <a:noFill/>
            </p:spPr>
            <p:txBody>
              <a:bodyPr wrap="square" rtlCol="0">
                <a:spAutoFit/>
              </a:bodyPr>
              <a:lstStyle/>
              <a:p>
                <a:r>
                  <a:rPr lang="en-US" sz="2400" dirty="0"/>
                  <a:t>s.t. all solutions </a:t>
                </a:r>
                <a14:m>
                  <m:oMath xmlns:m="http://schemas.openxmlformats.org/officeDocument/2006/math">
                    <m:r>
                      <a:rPr lang="en-US" sz="2400" b="0" i="1" smtClean="0">
                        <a:solidFill>
                          <a:schemeClr val="accent2"/>
                        </a:solidFill>
                        <a:latin typeface="Cambria Math" panose="02040503050406030204" pitchFamily="18" charset="0"/>
                      </a:rPr>
                      <m:t>𝑥</m:t>
                    </m:r>
                  </m:oMath>
                </a14:m>
                <a:r>
                  <a:rPr lang="en-US" sz="2400" dirty="0"/>
                  <a:t> have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 −</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𝑥</m:t>
                                </m:r>
                              </m:e>
                              <m:sup>
                                <m:r>
                                  <a:rPr lang="en-US" sz="2400" b="0" i="1" smtClean="0">
                                    <a:solidFill>
                                      <a:schemeClr val="accent2"/>
                                    </a:solidFill>
                                    <a:latin typeface="Cambria Math" panose="02040503050406030204" pitchFamily="18" charset="0"/>
                                  </a:rPr>
                                  <m:t>∗</m:t>
                                </m:r>
                              </m:sup>
                            </m:s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𝜖</m:t>
                    </m:r>
                  </m:oMath>
                </a14:m>
                <a:endParaRPr lang="en-US" sz="2400" dirty="0"/>
              </a:p>
            </p:txBody>
          </p:sp>
        </mc:Choice>
        <mc:Fallback xmlns="">
          <p:sp>
            <p:nvSpPr>
              <p:cNvPr id="14" name="TextBox 13">
                <a:extLst>
                  <a:ext uri="{FF2B5EF4-FFF2-40B4-BE49-F238E27FC236}">
                    <a16:creationId xmlns:a16="http://schemas.microsoft.com/office/drawing/2014/main" id="{648DE3F0-16ED-4DDA-B63C-1E837F471DF4}"/>
                  </a:ext>
                </a:extLst>
              </p:cNvPr>
              <p:cNvSpPr txBox="1">
                <a:spLocks noRot="1" noChangeAspect="1" noMove="1" noResize="1" noEditPoints="1" noAdjustHandles="1" noChangeArrowheads="1" noChangeShapeType="1" noTextEdit="1"/>
              </p:cNvSpPr>
              <p:nvPr/>
            </p:nvSpPr>
            <p:spPr>
              <a:xfrm>
                <a:off x="115854" y="5471280"/>
                <a:ext cx="2935750" cy="830997"/>
              </a:xfrm>
              <a:prstGeom prst="rect">
                <a:avLst/>
              </a:prstGeom>
              <a:blipFill>
                <a:blip r:embed="rId5"/>
                <a:stretch>
                  <a:fillRect l="-3112" t="-5882" b="-16176"/>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C486B6C6-B047-48ED-9881-419C1BDB847B}"/>
              </a:ext>
            </a:extLst>
          </p:cNvPr>
          <p:cNvSpPr/>
          <p:nvPr/>
        </p:nvSpPr>
        <p:spPr>
          <a:xfrm>
            <a:off x="6052334" y="2668786"/>
            <a:ext cx="546078" cy="608132"/>
          </a:xfrm>
          <a:prstGeom prst="right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EE6D2B8-59FD-4503-95D5-98A139FFA80A}"/>
              </a:ext>
            </a:extLst>
          </p:cNvPr>
          <p:cNvSpPr>
            <a:spLocks noGrp="1"/>
          </p:cNvSpPr>
          <p:nvPr>
            <p:ph type="sldNum" sz="quarter" idx="12"/>
          </p:nvPr>
        </p:nvSpPr>
        <p:spPr/>
        <p:txBody>
          <a:bodyPr/>
          <a:lstStyle/>
          <a:p>
            <a:fld id="{ED922394-96B1-4130-9F58-06B799E76477}" type="slidenum">
              <a:rPr lang="en-US" smtClean="0"/>
              <a:t>22</a:t>
            </a:fld>
            <a:endParaRPr lang="en-US"/>
          </a:p>
        </p:txBody>
      </p:sp>
    </p:spTree>
    <p:extLst>
      <p:ext uri="{BB962C8B-B14F-4D97-AF65-F5344CB8AC3E}">
        <p14:creationId xmlns:p14="http://schemas.microsoft.com/office/powerpoint/2010/main" val="366939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3" grpId="0" animBg="1"/>
      <p:bldP spid="14"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5763-1B41-459D-8ED7-FC5547C7173E}"/>
              </a:ext>
            </a:extLst>
          </p:cNvPr>
          <p:cNvSpPr>
            <a:spLocks noGrp="1"/>
          </p:cNvSpPr>
          <p:nvPr>
            <p:ph type="title"/>
          </p:nvPr>
        </p:nvSpPr>
        <p:spPr/>
        <p:txBody>
          <a:bodyPr/>
          <a:lstStyle/>
          <a:p>
            <a:r>
              <a:rPr lang="en-US" dirty="0"/>
              <a:t>Proofs to Algorithms Black Box</a:t>
            </a:r>
          </a:p>
        </p:txBody>
      </p:sp>
      <p:grpSp>
        <p:nvGrpSpPr>
          <p:cNvPr id="5" name="Group 4">
            <a:extLst>
              <a:ext uri="{FF2B5EF4-FFF2-40B4-BE49-F238E27FC236}">
                <a16:creationId xmlns:a16="http://schemas.microsoft.com/office/drawing/2014/main" id="{1DB70654-DEA8-46A2-802B-11A133863C2A}"/>
              </a:ext>
            </a:extLst>
          </p:cNvPr>
          <p:cNvGrpSpPr/>
          <p:nvPr/>
        </p:nvGrpSpPr>
        <p:grpSpPr>
          <a:xfrm>
            <a:off x="3277799" y="2040730"/>
            <a:ext cx="2588401" cy="2655060"/>
            <a:chOff x="3038625" y="3421785"/>
            <a:chExt cx="2729133" cy="1410286"/>
          </a:xfrm>
        </p:grpSpPr>
        <p:sp>
          <p:nvSpPr>
            <p:cNvPr id="6" name="Rectangle: Rounded Corners 5">
              <a:extLst>
                <a:ext uri="{FF2B5EF4-FFF2-40B4-BE49-F238E27FC236}">
                  <a16:creationId xmlns:a16="http://schemas.microsoft.com/office/drawing/2014/main" id="{7907A53F-5C08-4547-9562-FA9D3E146421}"/>
                </a:ext>
              </a:extLst>
            </p:cNvPr>
            <p:cNvSpPr/>
            <p:nvPr/>
          </p:nvSpPr>
          <p:spPr>
            <a:xfrm>
              <a:off x="3038625" y="3421785"/>
              <a:ext cx="2729133" cy="1410286"/>
            </a:xfrm>
            <a:prstGeom prst="roundRect">
              <a:avLst/>
            </a:prstGeom>
            <a:solidFill>
              <a:schemeClr val="bg2">
                <a:lumMod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2800" dirty="0">
                <a:solidFill>
                  <a:schemeClr val="bg1"/>
                </a:solidFill>
              </a:endParaRPr>
            </a:p>
            <a:p>
              <a:pPr algn="ctr"/>
              <a:r>
                <a:rPr lang="en-US" sz="2800" dirty="0">
                  <a:solidFill>
                    <a:schemeClr val="bg1"/>
                  </a:solidFill>
                </a:rPr>
                <a:t>Proofs to Algorithms</a:t>
              </a:r>
            </a:p>
          </p:txBody>
        </p:sp>
        <p:sp>
          <p:nvSpPr>
            <p:cNvPr id="7" name="Rectangle: Rounded Corners 6">
              <a:extLst>
                <a:ext uri="{FF2B5EF4-FFF2-40B4-BE49-F238E27FC236}">
                  <a16:creationId xmlns:a16="http://schemas.microsoft.com/office/drawing/2014/main" id="{563C65AA-9762-4A1E-9EE9-3D4CC8DF3E4C}"/>
                </a:ext>
              </a:extLst>
            </p:cNvPr>
            <p:cNvSpPr/>
            <p:nvPr/>
          </p:nvSpPr>
          <p:spPr>
            <a:xfrm>
              <a:off x="3580272" y="3536084"/>
              <a:ext cx="1667021" cy="59084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SoS</a:t>
              </a:r>
              <a:endParaRPr lang="en-US" sz="3200"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5B4B5D-5343-466E-ACD4-D957C67D115B}"/>
                  </a:ext>
                </a:extLst>
              </p:cNvPr>
              <p:cNvSpPr txBox="1"/>
              <p:nvPr/>
            </p:nvSpPr>
            <p:spPr>
              <a:xfrm>
                <a:off x="212169" y="2197936"/>
                <a:ext cx="2305710"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𝑝</m:t>
                          </m:r>
                        </m:e>
                        <m:sub>
                          <m:r>
                            <a:rPr lang="en-US" sz="2800" b="0" i="1" smtClean="0">
                              <a:solidFill>
                                <a:schemeClr val="accent2"/>
                              </a:solidFill>
                              <a:latin typeface="Cambria Math" panose="02040503050406030204" pitchFamily="18" charset="0"/>
                            </a:rPr>
                            <m:t>1</m:t>
                          </m:r>
                        </m:sub>
                      </m:sSub>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b="0" i="1" smtClean="0">
                          <a:solidFill>
                            <a:schemeClr val="accent2"/>
                          </a:solidFill>
                          <a:latin typeface="Cambria Math" panose="02040503050406030204" pitchFamily="18" charset="0"/>
                        </a:rPr>
                        <m:t>≥0</m:t>
                      </m:r>
                    </m:oMath>
                  </m:oMathPara>
                </a14:m>
                <a:endParaRPr lang="en-US" sz="2800" b="0" dirty="0">
                  <a:solidFill>
                    <a:schemeClr val="accent2"/>
                  </a:solidFill>
                </a:endParaRPr>
              </a:p>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m:t>
                      </m:r>
                    </m:oMath>
                  </m:oMathPara>
                </a14:m>
                <a:endParaRPr lang="en-US" sz="2800" b="0" dirty="0">
                  <a:solidFill>
                    <a:schemeClr val="accent2"/>
                  </a:solidFill>
                </a:endParaRPr>
              </a:p>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𝑝</m:t>
                          </m:r>
                        </m:e>
                        <m:sub>
                          <m:r>
                            <a:rPr lang="en-US" sz="2800" b="0" i="1" smtClean="0">
                              <a:solidFill>
                                <a:schemeClr val="accent2"/>
                              </a:solidFill>
                              <a:latin typeface="Cambria Math" panose="02040503050406030204" pitchFamily="18" charset="0"/>
                            </a:rPr>
                            <m:t>𝑚</m:t>
                          </m:r>
                        </m:sub>
                      </m:sSub>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b="0" i="1" smtClean="0">
                          <a:solidFill>
                            <a:schemeClr val="accent2"/>
                          </a:solidFill>
                          <a:latin typeface="Cambria Math" panose="02040503050406030204" pitchFamily="18" charset="0"/>
                        </a:rPr>
                        <m:t>≥0</m:t>
                      </m:r>
                    </m:oMath>
                  </m:oMathPara>
                </a14:m>
                <a:endParaRPr lang="en-US" sz="2800" dirty="0"/>
              </a:p>
            </p:txBody>
          </p:sp>
        </mc:Choice>
        <mc:Fallback xmlns="">
          <p:sp>
            <p:nvSpPr>
              <p:cNvPr id="8" name="TextBox 7">
                <a:extLst>
                  <a:ext uri="{FF2B5EF4-FFF2-40B4-BE49-F238E27FC236}">
                    <a16:creationId xmlns:a16="http://schemas.microsoft.com/office/drawing/2014/main" id="{FA5B4B5D-5343-466E-ACD4-D957C67D115B}"/>
                  </a:ext>
                </a:extLst>
              </p:cNvPr>
              <p:cNvSpPr txBox="1">
                <a:spLocks noRot="1" noChangeAspect="1" noMove="1" noResize="1" noEditPoints="1" noAdjustHandles="1" noChangeArrowheads="1" noChangeShapeType="1" noTextEdit="1"/>
              </p:cNvSpPr>
              <p:nvPr/>
            </p:nvSpPr>
            <p:spPr>
              <a:xfrm>
                <a:off x="212169" y="2197936"/>
                <a:ext cx="2305710" cy="13849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8F994-136B-43B1-A710-80CBDC6D2A28}"/>
                  </a:ext>
                </a:extLst>
              </p:cNvPr>
              <p:cNvSpPr txBox="1"/>
              <p:nvPr/>
            </p:nvSpPr>
            <p:spPr>
              <a:xfrm>
                <a:off x="6505001" y="2474893"/>
                <a:ext cx="2700129" cy="954107"/>
              </a:xfrm>
              <a:prstGeom prst="rect">
                <a:avLst/>
              </a:prstGeom>
              <a:noFill/>
            </p:spPr>
            <p:txBody>
              <a:bodyPr wrap="square" rtlCol="0">
                <a:spAutoFit/>
              </a:bodyPr>
              <a:lstStyle/>
              <a:p>
                <a:r>
                  <a:rPr lang="en-US" sz="2800" dirty="0">
                    <a:solidFill>
                      <a:schemeClr val="accent2"/>
                    </a:solidFill>
                  </a:rPr>
                  <a:t> </a:t>
                </a:r>
                <a14:m>
                  <m:oMath xmlns:m="http://schemas.openxmlformats.org/officeDocument/2006/math">
                    <m:r>
                      <a:rPr lang="en-US" sz="2800" b="0" i="1" smtClean="0">
                        <a:solidFill>
                          <a:schemeClr val="accent2"/>
                        </a:solidFill>
                        <a:latin typeface="Cambria Math" panose="02040503050406030204" pitchFamily="18" charset="0"/>
                      </a:rPr>
                      <m:t>𝑥</m:t>
                    </m:r>
                  </m:oMath>
                </a14:m>
                <a:r>
                  <a:rPr lang="en-US" sz="2800" dirty="0">
                    <a:solidFill>
                      <a:schemeClr val="accent2"/>
                    </a:solidFill>
                  </a:rPr>
                  <a:t> </a:t>
                </a:r>
                <a:r>
                  <a:rPr lang="en-US" sz="2800" dirty="0" err="1"/>
                  <a:t>s.t.</a:t>
                </a:r>
                <a:r>
                  <a:rPr lang="en-US" sz="2800" dirty="0">
                    <a:solidFill>
                      <a:schemeClr val="accent2"/>
                    </a:solidFill>
                  </a:rPr>
                  <a:t> </a:t>
                </a:r>
              </a:p>
              <a:p>
                <a:pPr/>
                <a14:m>
                  <m:oMathPara xmlns:m="http://schemas.openxmlformats.org/officeDocument/2006/math">
                    <m:oMathParaPr>
                      <m:jc m:val="centerGroup"/>
                    </m:oMathParaPr>
                    <m:oMath xmlns:m="http://schemas.openxmlformats.org/officeDocument/2006/math">
                      <m:sSup>
                        <m:sSupPr>
                          <m:ctrlPr>
                            <a:rPr lang="en-US" sz="2800" i="1">
                              <a:solidFill>
                                <a:schemeClr val="accent2"/>
                              </a:solidFill>
                              <a:latin typeface="Cambria Math" panose="02040503050406030204" pitchFamily="18" charset="0"/>
                            </a:rPr>
                          </m:ctrlPr>
                        </m:sSupPr>
                        <m:e>
                          <m:d>
                            <m:dPr>
                              <m:begChr m:val="‖"/>
                              <m:endChr m:val="‖"/>
                              <m:ctrlPr>
                                <a:rPr lang="en-US" sz="2800" i="1">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r>
                                <a:rPr lang="en-US" sz="2800" i="1">
                                  <a:solidFill>
                                    <a:schemeClr val="accent2"/>
                                  </a:solidFill>
                                  <a:latin typeface="Cambria Math" panose="02040503050406030204" pitchFamily="18" charset="0"/>
                                </a:rPr>
                                <m:t>−</m:t>
                              </m:r>
                              <m:sSup>
                                <m:sSupPr>
                                  <m:ctrlPr>
                                    <a:rPr lang="en-US" sz="2800" i="1">
                                      <a:solidFill>
                                        <a:schemeClr val="accent2"/>
                                      </a:solidFill>
                                      <a:latin typeface="Cambria Math" panose="02040503050406030204" pitchFamily="18" charset="0"/>
                                    </a:rPr>
                                  </m:ctrlPr>
                                </m:sSupPr>
                                <m:e>
                                  <m:r>
                                    <a:rPr lang="en-US" sz="2800" b="0" i="1" smtClean="0">
                                      <a:solidFill>
                                        <a:schemeClr val="accent2"/>
                                      </a:solidFill>
                                      <a:latin typeface="Cambria Math" panose="02040503050406030204" pitchFamily="18" charset="0"/>
                                    </a:rPr>
                                    <m:t>𝑥</m:t>
                                  </m:r>
                                </m:e>
                                <m:sup>
                                  <m:r>
                                    <a:rPr lang="en-US" sz="2800" i="1">
                                      <a:solidFill>
                                        <a:schemeClr val="accent2"/>
                                      </a:solidFill>
                                      <a:latin typeface="Cambria Math" panose="02040503050406030204" pitchFamily="18" charset="0"/>
                                    </a:rPr>
                                    <m:t>∗</m:t>
                                  </m:r>
                                </m:sup>
                              </m:sSup>
                            </m:e>
                          </m:d>
                        </m:e>
                        <m:sup>
                          <m:r>
                            <a:rPr lang="en-US" sz="2800" i="1">
                              <a:solidFill>
                                <a:schemeClr val="accent2"/>
                              </a:solidFill>
                              <a:latin typeface="Cambria Math" panose="02040503050406030204" pitchFamily="18" charset="0"/>
                            </a:rPr>
                            <m:t>2</m:t>
                          </m:r>
                        </m:sup>
                      </m:sSup>
                      <m:r>
                        <a:rPr lang="en-US" sz="2800" i="1">
                          <a:solidFill>
                            <a:schemeClr val="accent2"/>
                          </a:solidFill>
                          <a:latin typeface="Cambria Math" panose="02040503050406030204" pitchFamily="18" charset="0"/>
                        </a:rPr>
                        <m:t>≤</m:t>
                      </m:r>
                      <m:r>
                        <a:rPr lang="en-US" sz="2800" i="1">
                          <a:solidFill>
                            <a:schemeClr val="accent2"/>
                          </a:solidFill>
                          <a:latin typeface="Cambria Math" panose="02040503050406030204" pitchFamily="18" charset="0"/>
                        </a:rPr>
                        <m:t>𝜖</m:t>
                      </m:r>
                    </m:oMath>
                  </m:oMathPara>
                </a14:m>
                <a:endParaRPr lang="en-US" sz="2800" dirty="0"/>
              </a:p>
            </p:txBody>
          </p:sp>
        </mc:Choice>
        <mc:Fallback xmlns="">
          <p:sp>
            <p:nvSpPr>
              <p:cNvPr id="9" name="TextBox 8">
                <a:extLst>
                  <a:ext uri="{FF2B5EF4-FFF2-40B4-BE49-F238E27FC236}">
                    <a16:creationId xmlns:a16="http://schemas.microsoft.com/office/drawing/2014/main" id="{D628F994-136B-43B1-A710-80CBDC6D2A28}"/>
                  </a:ext>
                </a:extLst>
              </p:cNvPr>
              <p:cNvSpPr txBox="1">
                <a:spLocks noRot="1" noChangeAspect="1" noMove="1" noResize="1" noEditPoints="1" noAdjustHandles="1" noChangeArrowheads="1" noChangeShapeType="1" noTextEdit="1"/>
              </p:cNvSpPr>
              <p:nvPr/>
            </p:nvSpPr>
            <p:spPr>
              <a:xfrm>
                <a:off x="6505001" y="2474893"/>
                <a:ext cx="2700129" cy="954107"/>
              </a:xfrm>
              <a:prstGeom prst="rect">
                <a:avLst/>
              </a:prstGeom>
              <a:blipFill>
                <a:blip r:embed="rId3"/>
                <a:stretch>
                  <a:fillRect t="-6369"/>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5C0A2D5D-B33C-4353-804D-CE4F9F699759}"/>
              </a:ext>
            </a:extLst>
          </p:cNvPr>
          <p:cNvSpPr/>
          <p:nvPr/>
        </p:nvSpPr>
        <p:spPr>
          <a:xfrm>
            <a:off x="2425937" y="2634884"/>
            <a:ext cx="546078" cy="608132"/>
          </a:xfrm>
          <a:prstGeom prst="right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40D14-6BF8-4A39-8686-8B8BA9E14BA3}"/>
                  </a:ext>
                </a:extLst>
              </p:cNvPr>
              <p:cNvSpPr txBox="1"/>
              <p:nvPr/>
            </p:nvSpPr>
            <p:spPr>
              <a:xfrm>
                <a:off x="3214699" y="5471280"/>
                <a:ext cx="4036637" cy="1200329"/>
              </a:xfrm>
              <a:prstGeom prst="rect">
                <a:avLst/>
              </a:prstGeom>
              <a:noFill/>
            </p:spPr>
            <p:txBody>
              <a:bodyPr wrap="square" rtlCol="0">
                <a:spAutoFit/>
              </a:bodyPr>
              <a:lstStyle/>
              <a:p>
                <a:r>
                  <a:rPr lang="en-US" sz="2400" i="1" dirty="0"/>
                  <a:t>SoS proof</a:t>
                </a:r>
                <a:r>
                  <a:rPr lang="en-US" sz="2400" dirty="0"/>
                  <a:t> that </a:t>
                </a:r>
                <a:endParaRPr lang="en-US" sz="2400" b="0" i="1" dirty="0">
                  <a:latin typeface="Cambria Math" panose="02040503050406030204" pitchFamily="18" charset="0"/>
                </a:endParaRPr>
              </a:p>
              <a:p>
                <a14:m>
                  <m:oMath xmlns:m="http://schemas.openxmlformats.org/officeDocument/2006/math">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𝑝</m:t>
                        </m:r>
                      </m:e>
                      <m:sub>
                        <m:r>
                          <a:rPr lang="en-US" sz="2400" b="0" i="1" smtClean="0">
                            <a:solidFill>
                              <a:schemeClr val="accent2"/>
                            </a:solidFill>
                            <a:latin typeface="Cambria Math" panose="02040503050406030204" pitchFamily="18" charset="0"/>
                          </a:rPr>
                          <m:t>1</m:t>
                        </m:r>
                      </m:sub>
                    </m:sSub>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e>
                    </m:d>
                    <m:r>
                      <a:rPr lang="en-US" sz="2400" b="0" i="1" smtClean="0">
                        <a:solidFill>
                          <a:schemeClr val="accent2"/>
                        </a:solidFill>
                        <a:latin typeface="Cambria Math" panose="02040503050406030204" pitchFamily="18" charset="0"/>
                      </a:rPr>
                      <m:t>≥0,…</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𝑝</m:t>
                        </m:r>
                      </m:e>
                      <m:sub>
                        <m:r>
                          <a:rPr lang="en-US" sz="2400" b="0" i="1" smtClean="0">
                            <a:solidFill>
                              <a:schemeClr val="accent2"/>
                            </a:solidFill>
                            <a:latin typeface="Cambria Math" panose="02040503050406030204" pitchFamily="18" charset="0"/>
                          </a:rPr>
                          <m:t>𝑚</m:t>
                        </m:r>
                      </m:sub>
                    </m:sSub>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e>
                    </m:d>
                    <m:r>
                      <a:rPr lang="en-US" sz="2400" b="0" i="1" smtClean="0">
                        <a:solidFill>
                          <a:schemeClr val="accent2"/>
                        </a:solidFill>
                        <a:latin typeface="Cambria Math" panose="02040503050406030204" pitchFamily="18" charset="0"/>
                      </a:rPr>
                      <m:t>≥0</m:t>
                    </m:r>
                  </m:oMath>
                </a14:m>
                <a:r>
                  <a:rPr lang="en-US" sz="2400" dirty="0">
                    <a:solidFill>
                      <a:schemeClr val="accent2"/>
                    </a:solidFill>
                  </a:rPr>
                  <a:t> </a:t>
                </a:r>
                <a:r>
                  <a:rPr lang="en-US" sz="2400" dirty="0"/>
                  <a:t>implies</a:t>
                </a:r>
                <a:r>
                  <a:rPr lang="en-US" sz="2400" dirty="0">
                    <a:solidFill>
                      <a:schemeClr val="accent2"/>
                    </a:solidFill>
                  </a:rPr>
                  <a:t>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𝑥</m:t>
                                </m:r>
                              </m:e>
                              <m:sup>
                                <m:r>
                                  <a:rPr lang="en-US" sz="2400" b="0" i="1" smtClean="0">
                                    <a:solidFill>
                                      <a:schemeClr val="accent2"/>
                                    </a:solidFill>
                                    <a:latin typeface="Cambria Math" panose="02040503050406030204" pitchFamily="18" charset="0"/>
                                  </a:rPr>
                                  <m:t>∗</m:t>
                                </m:r>
                              </m:sup>
                            </m:s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𝜖</m:t>
                    </m:r>
                  </m:oMath>
                </a14:m>
                <a:endParaRPr lang="en-US" sz="2400" dirty="0">
                  <a:solidFill>
                    <a:schemeClr val="accent2"/>
                  </a:solidFill>
                </a:endParaRPr>
              </a:p>
            </p:txBody>
          </p:sp>
        </mc:Choice>
        <mc:Fallback xmlns="">
          <p:sp>
            <p:nvSpPr>
              <p:cNvPr id="12" name="TextBox 11">
                <a:extLst>
                  <a:ext uri="{FF2B5EF4-FFF2-40B4-BE49-F238E27FC236}">
                    <a16:creationId xmlns:a16="http://schemas.microsoft.com/office/drawing/2014/main" id="{F5B40D14-6BF8-4A39-8686-8B8BA9E14BA3}"/>
                  </a:ext>
                </a:extLst>
              </p:cNvPr>
              <p:cNvSpPr txBox="1">
                <a:spLocks noRot="1" noChangeAspect="1" noMove="1" noResize="1" noEditPoints="1" noAdjustHandles="1" noChangeArrowheads="1" noChangeShapeType="1" noTextEdit="1"/>
              </p:cNvSpPr>
              <p:nvPr/>
            </p:nvSpPr>
            <p:spPr>
              <a:xfrm>
                <a:off x="3214699" y="5471280"/>
                <a:ext cx="4036637" cy="1200329"/>
              </a:xfrm>
              <a:prstGeom prst="rect">
                <a:avLst/>
              </a:prstGeom>
              <a:blipFill>
                <a:blip r:embed="rId4"/>
                <a:stretch>
                  <a:fillRect l="-2262" t="-4082" b="-11224"/>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0B039859-75CB-4717-839C-4103D97042A8}"/>
              </a:ext>
            </a:extLst>
          </p:cNvPr>
          <p:cNvSpPr/>
          <p:nvPr/>
        </p:nvSpPr>
        <p:spPr>
          <a:xfrm rot="16200000">
            <a:off x="4227061" y="4834158"/>
            <a:ext cx="538726" cy="599945"/>
          </a:xfrm>
          <a:prstGeom prst="rightArrow">
            <a:avLst/>
          </a:prstGeom>
          <a:solidFill>
            <a:schemeClr val="accent2">
              <a:lumMod val="5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8DE3F0-16ED-4DDA-B63C-1E837F471DF4}"/>
                  </a:ext>
                </a:extLst>
              </p:cNvPr>
              <p:cNvSpPr txBox="1"/>
              <p:nvPr/>
            </p:nvSpPr>
            <p:spPr>
              <a:xfrm>
                <a:off x="115854" y="5471280"/>
                <a:ext cx="2935750" cy="830997"/>
              </a:xfrm>
              <a:prstGeom prst="rect">
                <a:avLst/>
              </a:prstGeom>
              <a:noFill/>
            </p:spPr>
            <p:txBody>
              <a:bodyPr wrap="square" rtlCol="0">
                <a:spAutoFit/>
              </a:bodyPr>
              <a:lstStyle/>
              <a:p>
                <a:r>
                  <a:rPr lang="en-US" sz="2400" dirty="0"/>
                  <a:t>s.t. all solutions </a:t>
                </a:r>
                <a14:m>
                  <m:oMath xmlns:m="http://schemas.openxmlformats.org/officeDocument/2006/math">
                    <m:r>
                      <a:rPr lang="en-US" sz="2400" b="0" i="1" smtClean="0">
                        <a:solidFill>
                          <a:schemeClr val="accent2"/>
                        </a:solidFill>
                        <a:latin typeface="Cambria Math" panose="02040503050406030204" pitchFamily="18" charset="0"/>
                      </a:rPr>
                      <m:t>𝑥</m:t>
                    </m:r>
                  </m:oMath>
                </a14:m>
                <a:r>
                  <a:rPr lang="en-US" sz="2400" dirty="0"/>
                  <a:t> have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 −</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𝑥</m:t>
                                </m:r>
                              </m:e>
                              <m:sup>
                                <m:r>
                                  <a:rPr lang="en-US" sz="2400" b="0" i="1" smtClean="0">
                                    <a:solidFill>
                                      <a:schemeClr val="accent2"/>
                                    </a:solidFill>
                                    <a:latin typeface="Cambria Math" panose="02040503050406030204" pitchFamily="18" charset="0"/>
                                  </a:rPr>
                                  <m:t>∗</m:t>
                                </m:r>
                              </m:sup>
                            </m:s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𝜖</m:t>
                    </m:r>
                  </m:oMath>
                </a14:m>
                <a:endParaRPr lang="en-US" sz="2400" dirty="0"/>
              </a:p>
            </p:txBody>
          </p:sp>
        </mc:Choice>
        <mc:Fallback xmlns="">
          <p:sp>
            <p:nvSpPr>
              <p:cNvPr id="14" name="TextBox 13">
                <a:extLst>
                  <a:ext uri="{FF2B5EF4-FFF2-40B4-BE49-F238E27FC236}">
                    <a16:creationId xmlns:a16="http://schemas.microsoft.com/office/drawing/2014/main" id="{648DE3F0-16ED-4DDA-B63C-1E837F471DF4}"/>
                  </a:ext>
                </a:extLst>
              </p:cNvPr>
              <p:cNvSpPr txBox="1">
                <a:spLocks noRot="1" noChangeAspect="1" noMove="1" noResize="1" noEditPoints="1" noAdjustHandles="1" noChangeArrowheads="1" noChangeShapeType="1" noTextEdit="1"/>
              </p:cNvSpPr>
              <p:nvPr/>
            </p:nvSpPr>
            <p:spPr>
              <a:xfrm>
                <a:off x="115854" y="5471280"/>
                <a:ext cx="2935750" cy="830997"/>
              </a:xfrm>
              <a:prstGeom prst="rect">
                <a:avLst/>
              </a:prstGeom>
              <a:blipFill>
                <a:blip r:embed="rId5"/>
                <a:stretch>
                  <a:fillRect l="-3112" t="-5882" b="-16176"/>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C486B6C6-B047-48ED-9881-419C1BDB847B}"/>
              </a:ext>
            </a:extLst>
          </p:cNvPr>
          <p:cNvSpPr/>
          <p:nvPr/>
        </p:nvSpPr>
        <p:spPr>
          <a:xfrm>
            <a:off x="6052334" y="2668786"/>
            <a:ext cx="546078" cy="608132"/>
          </a:xfrm>
          <a:prstGeom prst="rightArrow">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4201779-551D-4B3F-8434-737A35890D4C}"/>
                  </a:ext>
                </a:extLst>
              </p14:cNvPr>
              <p14:cNvContentPartPr/>
              <p14:nvPr/>
            </p14:nvContentPartPr>
            <p14:xfrm>
              <a:off x="122712" y="1558779"/>
              <a:ext cx="8927640" cy="3501360"/>
            </p14:xfrm>
          </p:contentPart>
        </mc:Choice>
        <mc:Fallback xmlns="">
          <p:pic>
            <p:nvPicPr>
              <p:cNvPr id="4" name="Ink 3">
                <a:extLst>
                  <a:ext uri="{FF2B5EF4-FFF2-40B4-BE49-F238E27FC236}">
                    <a16:creationId xmlns:a16="http://schemas.microsoft.com/office/drawing/2014/main" id="{74201779-551D-4B3F-8434-737A35890D4C}"/>
                  </a:ext>
                </a:extLst>
              </p:cNvPr>
              <p:cNvPicPr/>
              <p:nvPr/>
            </p:nvPicPr>
            <p:blipFill>
              <a:blip r:embed="rId7"/>
              <a:stretch>
                <a:fillRect/>
              </a:stretch>
            </p:blipFill>
            <p:spPr>
              <a:xfrm>
                <a:off x="105072" y="1540779"/>
                <a:ext cx="8963280" cy="353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7D24898-C921-4D83-B39F-3C95BB9F0188}"/>
                  </a:ext>
                </a:extLst>
              </p14:cNvPr>
              <p14:cNvContentPartPr/>
              <p14:nvPr/>
            </p14:nvContentPartPr>
            <p14:xfrm>
              <a:off x="50352" y="5208459"/>
              <a:ext cx="8379360" cy="1547640"/>
            </p14:xfrm>
          </p:contentPart>
        </mc:Choice>
        <mc:Fallback xmlns="">
          <p:pic>
            <p:nvPicPr>
              <p:cNvPr id="17" name="Ink 16">
                <a:extLst>
                  <a:ext uri="{FF2B5EF4-FFF2-40B4-BE49-F238E27FC236}">
                    <a16:creationId xmlns:a16="http://schemas.microsoft.com/office/drawing/2014/main" id="{97D24898-C921-4D83-B39F-3C95BB9F0188}"/>
                  </a:ext>
                </a:extLst>
              </p:cNvPr>
              <p:cNvPicPr/>
              <p:nvPr/>
            </p:nvPicPr>
            <p:blipFill>
              <a:blip r:embed="rId9"/>
              <a:stretch>
                <a:fillRect/>
              </a:stretch>
            </p:blipFill>
            <p:spPr>
              <a:xfrm>
                <a:off x="32352" y="5190459"/>
                <a:ext cx="8415000" cy="1583280"/>
              </a:xfrm>
              <a:prstGeom prst="rect">
                <a:avLst/>
              </a:prstGeom>
            </p:spPr>
          </p:pic>
        </mc:Fallback>
      </mc:AlternateContent>
      <p:pic>
        <p:nvPicPr>
          <p:cNvPr id="3074" name="Picture 2" descr="Image result for cpu">
            <a:extLst>
              <a:ext uri="{FF2B5EF4-FFF2-40B4-BE49-F238E27FC236}">
                <a16:creationId xmlns:a16="http://schemas.microsoft.com/office/drawing/2014/main" id="{AD56B24C-52AF-4A2F-A388-5762BC9AF3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7950" y="3325118"/>
            <a:ext cx="2257728" cy="15039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low pad and pencil">
            <a:extLst>
              <a:ext uri="{FF2B5EF4-FFF2-40B4-BE49-F238E27FC236}">
                <a16:creationId xmlns:a16="http://schemas.microsoft.com/office/drawing/2014/main" id="{CAC63FC0-5764-4194-B1F5-366FD52A1B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2747" y="5378721"/>
            <a:ext cx="840763" cy="12664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536AF11-80A8-46EF-8A0E-9C048DDBF700}"/>
              </a:ext>
            </a:extLst>
          </p:cNvPr>
          <p:cNvSpPr>
            <a:spLocks noGrp="1"/>
          </p:cNvSpPr>
          <p:nvPr>
            <p:ph type="sldNum" sz="quarter" idx="12"/>
          </p:nvPr>
        </p:nvSpPr>
        <p:spPr/>
        <p:txBody>
          <a:bodyPr/>
          <a:lstStyle/>
          <a:p>
            <a:fld id="{ED922394-96B1-4130-9F58-06B799E76477}" type="slidenum">
              <a:rPr lang="en-US" smtClean="0"/>
              <a:t>23</a:t>
            </a:fld>
            <a:endParaRPr lang="en-US"/>
          </a:p>
        </p:txBody>
      </p:sp>
    </p:spTree>
    <p:extLst>
      <p:ext uri="{BB962C8B-B14F-4D97-AF65-F5344CB8AC3E}">
        <p14:creationId xmlns:p14="http://schemas.microsoft.com/office/powerpoint/2010/main" val="432210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3"/>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ACC462"/>
                        </a:solidFill>
                        <a:latin typeface="Cambria Math" panose="02040503050406030204" pitchFamily="18" charset="0"/>
                      </a:rPr>
                      <m:t>𝑆</m:t>
                    </m:r>
                    <m:r>
                      <a:rPr lang="en-US" b="0" i="1" smtClean="0">
                        <a:solidFill>
                          <a:schemeClr val="accent4"/>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pic>
        <p:nvPicPr>
          <p:cNvPr id="38" name="Picture 37">
            <a:extLst>
              <a:ext uri="{FF2B5EF4-FFF2-40B4-BE49-F238E27FC236}">
                <a16:creationId xmlns:a16="http://schemas.microsoft.com/office/drawing/2014/main" id="{BA10A4DA-42A8-4CF9-B658-980E88D1A930}"/>
              </a:ext>
            </a:extLst>
          </p:cNvPr>
          <p:cNvPicPr>
            <a:picLocks noChangeAspect="1"/>
          </p:cNvPicPr>
          <p:nvPr/>
        </p:nvPicPr>
        <p:blipFill>
          <a:blip r:embed="rId5"/>
          <a:stretch>
            <a:fillRect/>
          </a:stretch>
        </p:blipFill>
        <p:spPr>
          <a:xfrm>
            <a:off x="628650" y="3842920"/>
            <a:ext cx="3963662" cy="2583692"/>
          </a:xfrm>
          <a:prstGeom prst="rect">
            <a:avLst/>
          </a:prstGeom>
        </p:spPr>
      </p:pic>
      <p:pic>
        <p:nvPicPr>
          <p:cNvPr id="39" name="Picture 38">
            <a:extLst>
              <a:ext uri="{FF2B5EF4-FFF2-40B4-BE49-F238E27FC236}">
                <a16:creationId xmlns:a16="http://schemas.microsoft.com/office/drawing/2014/main" id="{485D005A-18E4-49E3-8652-A5524724AF66}"/>
              </a:ext>
            </a:extLst>
          </p:cNvPr>
          <p:cNvPicPr>
            <a:picLocks noChangeAspect="1"/>
          </p:cNvPicPr>
          <p:nvPr/>
        </p:nvPicPr>
        <p:blipFill>
          <a:blip r:embed="rId6"/>
          <a:stretch>
            <a:fillRect/>
          </a:stretch>
        </p:blipFill>
        <p:spPr>
          <a:xfrm>
            <a:off x="5185297" y="3968653"/>
            <a:ext cx="3391469" cy="2330967"/>
          </a:xfrm>
          <a:prstGeom prst="rect">
            <a:avLst/>
          </a:prstGeom>
        </p:spPr>
      </p:pic>
      <p:sp>
        <p:nvSpPr>
          <p:cNvPr id="3" name="Slide Number Placeholder 2">
            <a:extLst>
              <a:ext uri="{FF2B5EF4-FFF2-40B4-BE49-F238E27FC236}">
                <a16:creationId xmlns:a16="http://schemas.microsoft.com/office/drawing/2014/main" id="{C494E54C-CD06-4C96-8A29-42C749E464D7}"/>
              </a:ext>
            </a:extLst>
          </p:cNvPr>
          <p:cNvSpPr>
            <a:spLocks noGrp="1"/>
          </p:cNvSpPr>
          <p:nvPr>
            <p:ph type="sldNum" sz="quarter" idx="12"/>
          </p:nvPr>
        </p:nvSpPr>
        <p:spPr/>
        <p:txBody>
          <a:bodyPr/>
          <a:lstStyle/>
          <a:p>
            <a:fld id="{ED922394-96B1-4130-9F58-06B799E76477}" type="slidenum">
              <a:rPr lang="en-US" smtClean="0"/>
              <a:t>24</a:t>
            </a:fld>
            <a:endParaRPr lang="en-US"/>
          </a:p>
        </p:txBody>
      </p:sp>
    </p:spTree>
    <p:extLst>
      <p:ext uri="{BB962C8B-B14F-4D97-AF65-F5344CB8AC3E}">
        <p14:creationId xmlns:p14="http://schemas.microsoft.com/office/powerpoint/2010/main" val="35614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p:sp>
        <p:nvSpPr>
          <p:cNvPr id="5" name="TextBox 4">
            <a:extLst>
              <a:ext uri="{FF2B5EF4-FFF2-40B4-BE49-F238E27FC236}">
                <a16:creationId xmlns:a16="http://schemas.microsoft.com/office/drawing/2014/main" id="{FAA00897-3465-49B5-BAF7-02F9A6C76446}"/>
              </a:ext>
            </a:extLst>
          </p:cNvPr>
          <p:cNvSpPr txBox="1"/>
          <p:nvPr/>
        </p:nvSpPr>
        <p:spPr>
          <a:xfrm>
            <a:off x="243155" y="3842920"/>
            <a:ext cx="8723423" cy="430887"/>
          </a:xfrm>
          <a:prstGeom prst="rect">
            <a:avLst/>
          </a:prstGeom>
          <a:noFill/>
        </p:spPr>
        <p:txBody>
          <a:bodyPr wrap="square" rtlCol="0">
            <a:spAutoFit/>
          </a:bodyPr>
          <a:lstStyle/>
          <a:p>
            <a:r>
              <a:rPr lang="en-US" sz="2200" b="1" dirty="0"/>
              <a:t>New goal: </a:t>
            </a:r>
            <a:r>
              <a:rPr lang="en-US" sz="2200" dirty="0"/>
              <a:t>find partition into subsets with Gaussian empirical distributions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5AFBD1-955B-4DC1-8DA2-50BB9C7F8575}"/>
                  </a:ext>
                </a:extLst>
              </p:cNvPr>
              <p:cNvSpPr txBox="1"/>
              <p:nvPr/>
            </p:nvSpPr>
            <p:spPr>
              <a:xfrm>
                <a:off x="243156" y="4473364"/>
                <a:ext cx="8204808" cy="1452642"/>
              </a:xfrm>
              <a:prstGeom prst="rect">
                <a:avLst/>
              </a:prstGeom>
              <a:noFill/>
            </p:spPr>
            <p:txBody>
              <a:bodyPr wrap="square" rtlCol="0">
                <a:spAutoFit/>
              </a:bodyPr>
              <a:lstStyle/>
              <a:p>
                <a:r>
                  <a:rPr lang="en-US" sz="2200" b="1" dirty="0"/>
                  <a:t>1. Encode as </a:t>
                </a:r>
                <a:r>
                  <a:rPr lang="en-US" sz="2200" b="1" dirty="0">
                    <a:solidFill>
                      <a:schemeClr val="accent2"/>
                    </a:solidFill>
                  </a:rPr>
                  <a:t>polynomials</a:t>
                </a:r>
              </a:p>
              <a:p>
                <a14:m>
                  <m:oMath xmlns:m="http://schemas.openxmlformats.org/officeDocument/2006/math">
                    <m:r>
                      <a:rPr lang="en-US" sz="2200" b="0" i="1" smtClean="0">
                        <a:solidFill>
                          <a:schemeClr val="accent2"/>
                        </a:solidFill>
                        <a:latin typeface="Cambria Math" panose="02040503050406030204" pitchFamily="18" charset="0"/>
                      </a:rPr>
                      <m:t>𝑤</m:t>
                    </m:r>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2</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𝑘</m:t>
                        </m:r>
                      </m:sup>
                    </m:sSubSup>
                  </m:oMath>
                </a14:m>
                <a:r>
                  <a:rPr lang="en-US" sz="2200" dirty="0">
                    <a:solidFill>
                      <a:schemeClr val="accent2"/>
                    </a:solidFill>
                  </a:rPr>
                  <a:t> </a:t>
                </a:r>
                <a:r>
                  <a:rPr lang="en-US" sz="2200" dirty="0"/>
                  <a:t>represents partition into Gaussian subsets</a:t>
                </a:r>
              </a:p>
              <a:p>
                <a:r>
                  <a:rPr lang="en-US" sz="2200" dirty="0"/>
                  <a:t>⬄ </a:t>
                </a:r>
                <a14:m>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1</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𝑚</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oMath>
                </a14:m>
                <a:endParaRPr lang="en-US" sz="2200" b="0" i="1" dirty="0">
                  <a:solidFill>
                    <a:schemeClr val="accent2"/>
                  </a:solidFill>
                  <a:latin typeface="Cambria Math" panose="02040503050406030204" pitchFamily="18" charset="0"/>
                </a:endParaRPr>
              </a:p>
              <a:p>
                <a:endParaRPr lang="en-US" sz="2200" i="1" dirty="0">
                  <a:solidFill>
                    <a:schemeClr val="accent2"/>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F5AFBD1-955B-4DC1-8DA2-50BB9C7F8575}"/>
                  </a:ext>
                </a:extLst>
              </p:cNvPr>
              <p:cNvSpPr txBox="1">
                <a:spLocks noRot="1" noChangeAspect="1" noMove="1" noResize="1" noEditPoints="1" noAdjustHandles="1" noChangeArrowheads="1" noChangeShapeType="1" noTextEdit="1"/>
              </p:cNvSpPr>
              <p:nvPr/>
            </p:nvSpPr>
            <p:spPr>
              <a:xfrm>
                <a:off x="243156" y="4473364"/>
                <a:ext cx="8204808" cy="1452642"/>
              </a:xfrm>
              <a:prstGeom prst="rect">
                <a:avLst/>
              </a:prstGeom>
              <a:blipFill>
                <a:blip r:embed="rId3"/>
                <a:stretch>
                  <a:fillRect l="-966" t="-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4"/>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5"/>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5940897"/>
            <a:ext cx="4548296" cy="430887"/>
          </a:xfrm>
          <a:prstGeom prst="rect">
            <a:avLst/>
          </a:prstGeom>
        </p:spPr>
        <p:txBody>
          <a:bodyPr wrap="none">
            <a:spAutoFit/>
          </a:bodyPr>
          <a:lstStyle/>
          <a:p>
            <a:r>
              <a:rPr lang="en-US" sz="2200" b="1" dirty="0"/>
              <a:t>2. Use Proofs to Algorithms black box</a:t>
            </a:r>
          </a:p>
        </p:txBody>
      </p:sp>
      <p:sp>
        <p:nvSpPr>
          <p:cNvPr id="4" name="Slide Number Placeholder 3">
            <a:extLst>
              <a:ext uri="{FF2B5EF4-FFF2-40B4-BE49-F238E27FC236}">
                <a16:creationId xmlns:a16="http://schemas.microsoft.com/office/drawing/2014/main" id="{9026EE91-6852-4060-BA03-B86517FC1F81}"/>
              </a:ext>
            </a:extLst>
          </p:cNvPr>
          <p:cNvSpPr>
            <a:spLocks noGrp="1"/>
          </p:cNvSpPr>
          <p:nvPr>
            <p:ph type="sldNum" sz="quarter" idx="12"/>
          </p:nvPr>
        </p:nvSpPr>
        <p:spPr/>
        <p:txBody>
          <a:bodyPr/>
          <a:lstStyle/>
          <a:p>
            <a:fld id="{ED922394-96B1-4130-9F58-06B799E76477}" type="slidenum">
              <a:rPr lang="en-US" smtClean="0"/>
              <a:t>25</a:t>
            </a:fld>
            <a:endParaRPr lang="en-US"/>
          </a:p>
        </p:txBody>
      </p:sp>
    </p:spTree>
    <p:extLst>
      <p:ext uri="{BB962C8B-B14F-4D97-AF65-F5344CB8AC3E}">
        <p14:creationId xmlns:p14="http://schemas.microsoft.com/office/powerpoint/2010/main" val="30890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DC47DD-1A26-4D9B-8CF0-2D8824853EA6}"/>
                  </a:ext>
                </a:extLst>
              </p:cNvPr>
              <p:cNvSpPr txBox="1"/>
              <p:nvPr/>
            </p:nvSpPr>
            <p:spPr>
              <a:xfrm>
                <a:off x="243156" y="276677"/>
                <a:ext cx="8204808" cy="1452642"/>
              </a:xfrm>
              <a:prstGeom prst="rect">
                <a:avLst/>
              </a:prstGeom>
              <a:noFill/>
            </p:spPr>
            <p:txBody>
              <a:bodyPr wrap="square" rtlCol="0">
                <a:spAutoFit/>
              </a:bodyPr>
              <a:lstStyle/>
              <a:p>
                <a:r>
                  <a:rPr lang="en-US" sz="2200" b="1" dirty="0"/>
                  <a:t>1. Encode as </a:t>
                </a:r>
                <a:r>
                  <a:rPr lang="en-US" sz="2200" b="1" dirty="0">
                    <a:solidFill>
                      <a:schemeClr val="accent2"/>
                    </a:solidFill>
                  </a:rPr>
                  <a:t>polynomials</a:t>
                </a:r>
              </a:p>
              <a:p>
                <a14:m>
                  <m:oMath xmlns:m="http://schemas.openxmlformats.org/officeDocument/2006/math">
                    <m:r>
                      <a:rPr lang="en-US" sz="2200" b="0" i="1" smtClean="0">
                        <a:solidFill>
                          <a:schemeClr val="accent2"/>
                        </a:solidFill>
                        <a:latin typeface="Cambria Math" panose="02040503050406030204" pitchFamily="18" charset="0"/>
                      </a:rPr>
                      <m:t>𝑤</m:t>
                    </m:r>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2</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𝑘</m:t>
                        </m:r>
                      </m:sup>
                    </m:sSubSup>
                  </m:oMath>
                </a14:m>
                <a:r>
                  <a:rPr lang="en-US" sz="2200" dirty="0">
                    <a:solidFill>
                      <a:schemeClr val="accent2"/>
                    </a:solidFill>
                  </a:rPr>
                  <a:t> </a:t>
                </a:r>
                <a:r>
                  <a:rPr lang="en-US" sz="2200" dirty="0"/>
                  <a:t>represents partition into Gaussian subsets</a:t>
                </a:r>
              </a:p>
              <a:p>
                <a:r>
                  <a:rPr lang="en-US" sz="2200" dirty="0"/>
                  <a:t>⬄ </a:t>
                </a:r>
                <a14:m>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1</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𝑚</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oMath>
                </a14:m>
                <a:endParaRPr lang="en-US" sz="2200" b="0" i="1" dirty="0">
                  <a:solidFill>
                    <a:schemeClr val="accent2"/>
                  </a:solidFill>
                  <a:latin typeface="Cambria Math" panose="02040503050406030204" pitchFamily="18" charset="0"/>
                </a:endParaRPr>
              </a:p>
              <a:p>
                <a:endParaRPr lang="en-US" sz="2200" i="1" dirty="0">
                  <a:solidFill>
                    <a:schemeClr val="accent2"/>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0DC47DD-1A26-4D9B-8CF0-2D8824853EA6}"/>
                  </a:ext>
                </a:extLst>
              </p:cNvPr>
              <p:cNvSpPr txBox="1">
                <a:spLocks noRot="1" noChangeAspect="1" noMove="1" noResize="1" noEditPoints="1" noAdjustHandles="1" noChangeArrowheads="1" noChangeShapeType="1" noTextEdit="1"/>
              </p:cNvSpPr>
              <p:nvPr/>
            </p:nvSpPr>
            <p:spPr>
              <a:xfrm>
                <a:off x="243156" y="276677"/>
                <a:ext cx="8204808" cy="1452642"/>
              </a:xfrm>
              <a:prstGeom prst="rect">
                <a:avLst/>
              </a:prstGeom>
              <a:blipFill>
                <a:blip r:embed="rId2"/>
                <a:stretch>
                  <a:fillRect l="-966" t="-251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76071A2-8D83-4DA4-B635-CFA2A9E6D699}"/>
              </a:ext>
            </a:extLst>
          </p:cNvPr>
          <p:cNvPicPr>
            <a:picLocks noChangeAspect="1"/>
          </p:cNvPicPr>
          <p:nvPr/>
        </p:nvPicPr>
        <p:blipFill>
          <a:blip r:embed="rId3"/>
          <a:stretch>
            <a:fillRect/>
          </a:stretch>
        </p:blipFill>
        <p:spPr>
          <a:xfrm>
            <a:off x="6264742" y="1188200"/>
            <a:ext cx="2250608" cy="15211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64EF71-B543-49AA-957A-DB9DE5235986}"/>
                  </a:ext>
                </a:extLst>
              </p:cNvPr>
              <p:cNvSpPr txBox="1"/>
              <p:nvPr/>
            </p:nvSpPr>
            <p:spPr>
              <a:xfrm>
                <a:off x="628650" y="2640842"/>
                <a:ext cx="8277176" cy="3428246"/>
              </a:xfrm>
              <a:prstGeom prst="rect">
                <a:avLst/>
              </a:prstGeom>
              <a:noFill/>
            </p:spPr>
            <p:txBody>
              <a:bodyPr wrap="square" numCol="3" rtlCol="0">
                <a:spAutoFit/>
              </a:bodyPr>
              <a:lstStyle/>
              <a:p>
                <a14:m>
                  <m:oMath xmlns:m="http://schemas.openxmlformats.org/officeDocument/2006/math">
                    <m:sSubSup>
                      <m:sSubSupPr>
                        <m:ctrlPr>
                          <a:rPr lang="en-US" sz="2400" b="0" i="1" smtClean="0">
                            <a:solidFill>
                              <a:schemeClr val="accent4">
                                <a:lumMod val="75000"/>
                              </a:schemeClr>
                            </a:solidFill>
                            <a:latin typeface="Cambria Math" panose="02040503050406030204" pitchFamily="18" charset="0"/>
                          </a:rPr>
                        </m:ctrlPr>
                      </m:sSubSupPr>
                      <m:e>
                        <m:r>
                          <a:rPr lang="en-US" sz="2400" b="0" i="1" smtClean="0">
                            <a:solidFill>
                              <a:schemeClr val="accent4">
                                <a:lumMod val="75000"/>
                              </a:schemeClr>
                            </a:solidFill>
                            <a:latin typeface="Cambria Math" panose="02040503050406030204" pitchFamily="18" charset="0"/>
                          </a:rPr>
                          <m:t>𝑤</m:t>
                        </m:r>
                      </m:e>
                      <m:sub>
                        <m:r>
                          <a:rPr lang="en-US" sz="2400" b="0" i="1" smtClean="0">
                            <a:solidFill>
                              <a:schemeClr val="accent4">
                                <a:lumMod val="75000"/>
                              </a:schemeClr>
                            </a:solidFill>
                            <a:latin typeface="Cambria Math" panose="02040503050406030204" pitchFamily="18" charset="0"/>
                          </a:rPr>
                          <m:t>𝑖</m:t>
                        </m:r>
                      </m:sub>
                      <m:sup>
                        <m:r>
                          <a:rPr lang="en-US" sz="2400" b="0" i="1" smtClean="0">
                            <a:solidFill>
                              <a:schemeClr val="accent4">
                                <a:lumMod val="75000"/>
                              </a:schemeClr>
                            </a:solidFill>
                            <a:latin typeface="Cambria Math" panose="02040503050406030204" pitchFamily="18" charset="0"/>
                          </a:rPr>
                          <m:t>𝑗</m:t>
                        </m:r>
                      </m:sup>
                    </m:sSubSup>
                    <m:r>
                      <a:rPr lang="en-US" sz="2400" b="0" i="1" smtClean="0">
                        <a:solidFill>
                          <a:schemeClr val="accent4">
                            <a:lumMod val="75000"/>
                          </a:schemeClr>
                        </a:solidFill>
                        <a:latin typeface="Cambria Math" panose="02040503050406030204" pitchFamily="18" charset="0"/>
                      </a:rPr>
                      <m:t>∈{0,1}</m:t>
                    </m:r>
                  </m:oMath>
                </a14:m>
                <a:r>
                  <a:rPr lang="en-US" sz="2400" b="0" dirty="0">
                    <a:solidFill>
                      <a:schemeClr val="accent4">
                        <a:lumMod val="75000"/>
                      </a:schemeClr>
                    </a:solidFill>
                  </a:rPr>
                  <a:t> </a:t>
                </a:r>
                <a:r>
                  <a:rPr lang="en-US" sz="2400" dirty="0"/>
                  <a:t>⬄</a:t>
                </a:r>
                <a:r>
                  <a:rPr lang="en-US" sz="2400" b="0" dirty="0"/>
                  <a:t>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d>
                          <m:dPr>
                            <m:ctrlPr>
                              <a:rPr lang="en-US" sz="2400" b="0" i="1" smtClean="0">
                                <a:solidFill>
                                  <a:schemeClr val="accent2"/>
                                </a:solidFill>
                                <a:latin typeface="Cambria Math" panose="02040503050406030204" pitchFamily="18" charset="0"/>
                              </a:rPr>
                            </m:ctrlPr>
                          </m:dPr>
                          <m:e>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panose="02040503050406030204" pitchFamily="18" charset="0"/>
                                  </a:rPr>
                                  <m:t>𝑤</m:t>
                                </m:r>
                              </m:e>
                              <m:sub>
                                <m:r>
                                  <a:rPr lang="en-US" sz="2400" b="0" i="1" smtClean="0">
                                    <a:solidFill>
                                      <a:schemeClr val="accent2"/>
                                    </a:solidFill>
                                    <a:latin typeface="Cambria Math" panose="02040503050406030204" pitchFamily="18" charset="0"/>
                                  </a:rPr>
                                  <m:t>𝑖</m:t>
                                </m:r>
                              </m:sub>
                              <m:sup>
                                <m:r>
                                  <a:rPr lang="en-US" sz="2400" b="0" i="1" smtClean="0">
                                    <a:solidFill>
                                      <a:schemeClr val="accent2"/>
                                    </a:solidFill>
                                    <a:latin typeface="Cambria Math" panose="02040503050406030204" pitchFamily="18" charset="0"/>
                                  </a:rPr>
                                  <m:t>𝑗</m:t>
                                </m:r>
                              </m:sup>
                            </m:sSub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m:t>
                    </m:r>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panose="02040503050406030204" pitchFamily="18" charset="0"/>
                          </a:rPr>
                          <m:t>𝑤</m:t>
                        </m:r>
                      </m:e>
                      <m:sub>
                        <m:r>
                          <a:rPr lang="en-US" sz="2400" b="0" i="1" smtClean="0">
                            <a:solidFill>
                              <a:schemeClr val="accent2"/>
                            </a:solidFill>
                            <a:latin typeface="Cambria Math" panose="02040503050406030204" pitchFamily="18" charset="0"/>
                          </a:rPr>
                          <m:t>𝑖</m:t>
                        </m:r>
                      </m:sub>
                      <m:sup>
                        <m:r>
                          <a:rPr lang="en-US" sz="2400" b="0" i="1" smtClean="0">
                            <a:solidFill>
                              <a:schemeClr val="accent2"/>
                            </a:solidFill>
                            <a:latin typeface="Cambria Math" panose="02040503050406030204" pitchFamily="18" charset="0"/>
                          </a:rPr>
                          <m:t>𝑗</m:t>
                        </m:r>
                      </m:sup>
                    </m:sSubSup>
                  </m:oMath>
                </a14:m>
                <a:endParaRPr lang="en-US" sz="2400" dirty="0"/>
              </a:p>
              <a:p>
                <a:r>
                  <a:rPr lang="en-US" sz="2400" dirty="0">
                    <a:solidFill>
                      <a:schemeClr val="accent4">
                        <a:lumMod val="75000"/>
                      </a:schemeClr>
                    </a:solidFill>
                  </a:rPr>
                  <a:t>every sample in exactly one cluster</a:t>
                </a:r>
                <a:r>
                  <a:rPr lang="en-US" sz="2400" dirty="0"/>
                  <a:t> ⬄</a:t>
                </a:r>
                <a:r>
                  <a:rPr lang="en-US" sz="2400" dirty="0">
                    <a:solidFill>
                      <a:schemeClr val="accent2"/>
                    </a:solidFill>
                  </a:rPr>
                  <a:t>…</a:t>
                </a:r>
              </a:p>
              <a:p>
                <a:r>
                  <a:rPr lang="en-US" sz="2400" dirty="0">
                    <a:solidFill>
                      <a:schemeClr val="accent4">
                        <a:lumMod val="75000"/>
                      </a:schemeClr>
                    </a:solidFill>
                  </a:rPr>
                  <a:t>every cluster has size </a:t>
                </a:r>
                <a14:m>
                  <m:oMath xmlns:m="http://schemas.openxmlformats.org/officeDocument/2006/math">
                    <m:r>
                      <a:rPr lang="en-US" sz="2400" b="0" i="1" smtClean="0">
                        <a:solidFill>
                          <a:schemeClr val="accent4">
                            <a:lumMod val="75000"/>
                          </a:schemeClr>
                        </a:solidFill>
                        <a:latin typeface="Cambria Math" panose="02040503050406030204" pitchFamily="18" charset="0"/>
                      </a:rPr>
                      <m:t>≈</m:t>
                    </m:r>
                    <m:f>
                      <m:fPr>
                        <m:ctrlPr>
                          <a:rPr lang="en-US" sz="2400" b="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𝑛</m:t>
                        </m:r>
                      </m:num>
                      <m:den>
                        <m:r>
                          <a:rPr lang="en-US" sz="2400" b="0" i="1" smtClean="0">
                            <a:solidFill>
                              <a:schemeClr val="accent4">
                                <a:lumMod val="75000"/>
                              </a:schemeClr>
                            </a:solidFill>
                            <a:latin typeface="Cambria Math" panose="02040503050406030204" pitchFamily="18" charset="0"/>
                          </a:rPr>
                          <m:t>𝑘</m:t>
                        </m:r>
                      </m:den>
                    </m:f>
                  </m:oMath>
                </a14:m>
                <a:r>
                  <a:rPr lang="en-US" sz="2400" dirty="0"/>
                  <a:t> ⬄</a:t>
                </a:r>
                <a:r>
                  <a:rPr lang="en-US" sz="2400" dirty="0">
                    <a:solidFill>
                      <a:schemeClr val="accent2"/>
                    </a:solidFill>
                  </a:rPr>
                  <a:t>…</a:t>
                </a:r>
              </a:p>
              <a:p>
                <a:pPr/>
                <a14:m>
                  <m:oMathPara xmlns:m="http://schemas.openxmlformats.org/officeDocument/2006/math">
                    <m:oMathParaPr>
                      <m:jc m:val="left"/>
                    </m:oMathParaPr>
                    <m:oMath xmlns:m="http://schemas.openxmlformats.org/officeDocument/2006/math">
                      <m:r>
                        <a:rPr lang="en-US" sz="2400" b="0" i="1" dirty="0" smtClean="0">
                          <a:solidFill>
                            <a:schemeClr val="accent4">
                              <a:lumMod val="75000"/>
                            </a:schemeClr>
                          </a:solidFill>
                          <a:latin typeface="Cambria Math" panose="02040503050406030204" pitchFamily="18" charset="0"/>
                        </a:rPr>
                        <m:t>…</m:t>
                      </m:r>
                    </m:oMath>
                  </m:oMathPara>
                </a14:m>
                <a:endParaRPr lang="en-US" sz="2400" b="0" i="1" dirty="0">
                  <a:solidFill>
                    <a:schemeClr val="accent4">
                      <a:lumMod val="75000"/>
                    </a:schemeClr>
                  </a:solidFill>
                  <a:latin typeface="Cambria Math" panose="02040503050406030204" pitchFamily="18" charset="0"/>
                </a:endParaRPr>
              </a:p>
              <a:p>
                <a:endParaRPr lang="en-US" sz="2400" b="0" i="1" dirty="0">
                  <a:solidFill>
                    <a:schemeClr val="accent4">
                      <a:lumMod val="75000"/>
                    </a:schemeClr>
                  </a:solidFill>
                  <a:latin typeface="Cambria Math" panose="02040503050406030204" pitchFamily="18" charset="0"/>
                </a:endParaRPr>
              </a:p>
              <a:p>
                <a14:m>
                  <m:oMath xmlns:m="http://schemas.openxmlformats.org/officeDocument/2006/math">
                    <m:r>
                      <a:rPr lang="en-US" sz="2400" b="0" i="1" smtClean="0">
                        <a:solidFill>
                          <a:schemeClr val="accent4">
                            <a:lumMod val="75000"/>
                          </a:schemeClr>
                        </a:solidFill>
                        <a:latin typeface="Cambria Math" panose="02040503050406030204" pitchFamily="18" charset="0"/>
                      </a:rPr>
                      <m:t>𝑗</m:t>
                    </m:r>
                  </m:oMath>
                </a14:m>
                <a:r>
                  <a:rPr lang="en-US" sz="2400" dirty="0" err="1">
                    <a:solidFill>
                      <a:schemeClr val="accent4">
                        <a:lumMod val="75000"/>
                      </a:schemeClr>
                    </a:solidFill>
                  </a:rPr>
                  <a:t>th</a:t>
                </a:r>
                <a:r>
                  <a:rPr lang="en-US" sz="2400" dirty="0">
                    <a:solidFill>
                      <a:schemeClr val="accent4">
                        <a:lumMod val="75000"/>
                      </a:schemeClr>
                    </a:solidFill>
                  </a:rPr>
                  <a:t> cluster has correct covariance  </a:t>
                </a:r>
                <a:r>
                  <a:rPr lang="en-US" sz="2400" dirty="0"/>
                  <a:t>⬄</a:t>
                </a:r>
                <a:endParaRPr lang="en-US" sz="2400" dirty="0">
                  <a:solidFill>
                    <a:schemeClr val="accent4">
                      <a:lumMod val="75000"/>
                    </a:schemeClr>
                  </a:solidFill>
                </a:endParaRPr>
              </a:p>
              <a:p>
                <a:pPr/>
                <a14:m>
                  <m:oMathPara xmlns:m="http://schemas.openxmlformats.org/officeDocument/2006/math">
                    <m:oMathParaPr>
                      <m:jc m:val="center"/>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i="1" smtClean="0">
                                  <a:solidFill>
                                    <a:schemeClr val="accent2"/>
                                  </a:solidFill>
                                  <a:latin typeface="Cambria Math" panose="02040503050406030204" pitchFamily="18" charset="0"/>
                                </a:rPr>
                              </m:ctrlPr>
                            </m:dPr>
                            <m:e>
                              <m:r>
                                <m:rPr>
                                  <m:sty m:val="p"/>
                                </m:rPr>
                                <a:rPr lang="en-US" sz="2400" b="0" i="0" smtClean="0">
                                  <a:solidFill>
                                    <a:schemeClr val="accent2"/>
                                  </a:solidFill>
                                  <a:latin typeface="Cambria Math" panose="02040503050406030204" pitchFamily="18" charset="0"/>
                                </a:rPr>
                                <m:t>covariance</m:t>
                              </m:r>
                              <m:r>
                                <a:rPr lang="en-US" sz="2400" b="0" i="0" smtClean="0">
                                  <a:solidFill>
                                    <a:schemeClr val="accent2"/>
                                  </a:solidFill>
                                  <a:latin typeface="Cambria Math" panose="02040503050406030204" pitchFamily="18" charset="0"/>
                                </a:rPr>
                                <m:t> </m:t>
                              </m:r>
                              <m:r>
                                <m:rPr>
                                  <m:sty m:val="p"/>
                                </m:rPr>
                                <a:rPr lang="en-US" sz="2400" b="0" i="0" smtClean="0">
                                  <a:solidFill>
                                    <a:schemeClr val="accent2"/>
                                  </a:solidFill>
                                  <a:latin typeface="Cambria Math" panose="02040503050406030204" pitchFamily="18" charset="0"/>
                                </a:rPr>
                                <m:t>of</m:t>
                              </m:r>
                              <m:r>
                                <a:rPr lang="en-US" sz="2400" b="0" i="0" smtClean="0">
                                  <a:solidFill>
                                    <a:schemeClr val="accent2"/>
                                  </a:solidFill>
                                  <a:latin typeface="Cambria Math" panose="02040503050406030204" pitchFamily="18" charset="0"/>
                                </a:rPr>
                                <m:t> </m:t>
                              </m:r>
                              <m:r>
                                <a:rPr lang="en-US" sz="2400" b="0" i="1" smtClean="0">
                                  <a:solidFill>
                                    <a:schemeClr val="accent2"/>
                                  </a:solidFill>
                                  <a:latin typeface="Cambria Math" panose="02040503050406030204" pitchFamily="18" charset="0"/>
                                </a:rPr>
                                <m:t>𝑗</m:t>
                              </m:r>
                              <m:r>
                                <m:rPr>
                                  <m:sty m:val="p"/>
                                </m:rPr>
                                <a:rPr lang="en-US" sz="2400" b="0" i="0" smtClean="0">
                                  <a:solidFill>
                                    <a:schemeClr val="accent2"/>
                                  </a:solidFill>
                                  <a:latin typeface="Cambria Math" panose="02040503050406030204" pitchFamily="18" charset="0"/>
                                </a:rPr>
                                <m:t>th</m:t>
                              </m:r>
                              <m:r>
                                <a:rPr lang="en-US" sz="2400" b="0" i="0" smtClean="0">
                                  <a:solidFill>
                                    <a:schemeClr val="accent2"/>
                                  </a:solidFill>
                                  <a:latin typeface="Cambria Math" panose="02040503050406030204" pitchFamily="18" charset="0"/>
                                </a:rPr>
                                <m:t> </m:t>
                              </m:r>
                              <m:r>
                                <m:rPr>
                                  <m:sty m:val="p"/>
                                </m:rPr>
                                <a:rPr lang="en-US" sz="2400" b="0" i="0" smtClean="0">
                                  <a:solidFill>
                                    <a:schemeClr val="accent2"/>
                                  </a:solidFill>
                                  <a:latin typeface="Cambria Math" panose="02040503050406030204" pitchFamily="18" charset="0"/>
                                </a:rPr>
                                <m:t>cluster</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𝑤</m:t>
                                  </m:r>
                                </m:e>
                              </m:d>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𝐼</m:t>
                              </m:r>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≤0.01</m:t>
                      </m:r>
                    </m:oMath>
                  </m:oMathPara>
                </a14:m>
                <a:endParaRPr lang="en-US" sz="2400" dirty="0">
                  <a:solidFill>
                    <a:schemeClr val="accent4">
                      <a:lumMod val="75000"/>
                    </a:schemeClr>
                  </a:solidFill>
                </a:endParaRPr>
              </a:p>
              <a:p>
                <a:r>
                  <a:rPr lang="en-US" sz="2400" dirty="0">
                    <a:solidFill>
                      <a:schemeClr val="accent3">
                        <a:lumMod val="75000"/>
                      </a:schemeClr>
                    </a:solidFill>
                  </a:rPr>
                  <a:t>…</a:t>
                </a:r>
              </a:p>
            </p:txBody>
          </p:sp>
        </mc:Choice>
        <mc:Fallback xmlns="">
          <p:sp>
            <p:nvSpPr>
              <p:cNvPr id="7" name="TextBox 6">
                <a:extLst>
                  <a:ext uri="{FF2B5EF4-FFF2-40B4-BE49-F238E27FC236}">
                    <a16:creationId xmlns:a16="http://schemas.microsoft.com/office/drawing/2014/main" id="{4564EF71-B543-49AA-957A-DB9DE5235986}"/>
                  </a:ext>
                </a:extLst>
              </p:cNvPr>
              <p:cNvSpPr txBox="1">
                <a:spLocks noRot="1" noChangeAspect="1" noMove="1" noResize="1" noEditPoints="1" noAdjustHandles="1" noChangeArrowheads="1" noChangeShapeType="1" noTextEdit="1"/>
              </p:cNvSpPr>
              <p:nvPr/>
            </p:nvSpPr>
            <p:spPr>
              <a:xfrm>
                <a:off x="628650" y="2640842"/>
                <a:ext cx="8277176" cy="3428246"/>
              </a:xfrm>
              <a:prstGeom prst="rect">
                <a:avLst/>
              </a:prstGeom>
              <a:blipFill>
                <a:blip r:embed="rId4"/>
                <a:stretch>
                  <a:fillRect l="-1105" b="-302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FD4C77D-799C-4A83-B771-49EB5B83808A}"/>
              </a:ext>
            </a:extLst>
          </p:cNvPr>
          <p:cNvSpPr>
            <a:spLocks noGrp="1"/>
          </p:cNvSpPr>
          <p:nvPr>
            <p:ph type="sldNum" sz="quarter" idx="12"/>
          </p:nvPr>
        </p:nvSpPr>
        <p:spPr/>
        <p:txBody>
          <a:bodyPr/>
          <a:lstStyle/>
          <a:p>
            <a:fld id="{ED922394-96B1-4130-9F58-06B799E76477}" type="slidenum">
              <a:rPr lang="en-US" smtClean="0"/>
              <a:t>26</a:t>
            </a:fld>
            <a:endParaRPr lang="en-US"/>
          </a:p>
        </p:txBody>
      </p:sp>
    </p:spTree>
    <p:extLst>
      <p:ext uri="{BB962C8B-B14F-4D97-AF65-F5344CB8AC3E}">
        <p14:creationId xmlns:p14="http://schemas.microsoft.com/office/powerpoint/2010/main" val="200658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p:sp>
        <p:nvSpPr>
          <p:cNvPr id="5" name="TextBox 4">
            <a:extLst>
              <a:ext uri="{FF2B5EF4-FFF2-40B4-BE49-F238E27FC236}">
                <a16:creationId xmlns:a16="http://schemas.microsoft.com/office/drawing/2014/main" id="{FAA00897-3465-49B5-BAF7-02F9A6C76446}"/>
              </a:ext>
            </a:extLst>
          </p:cNvPr>
          <p:cNvSpPr txBox="1"/>
          <p:nvPr/>
        </p:nvSpPr>
        <p:spPr>
          <a:xfrm>
            <a:off x="243155" y="3842920"/>
            <a:ext cx="8723423" cy="430887"/>
          </a:xfrm>
          <a:prstGeom prst="rect">
            <a:avLst/>
          </a:prstGeom>
          <a:noFill/>
        </p:spPr>
        <p:txBody>
          <a:bodyPr wrap="square" rtlCol="0">
            <a:spAutoFit/>
          </a:bodyPr>
          <a:lstStyle/>
          <a:p>
            <a:r>
              <a:rPr lang="en-US" sz="2200" b="1" dirty="0"/>
              <a:t>New goal: </a:t>
            </a:r>
            <a:r>
              <a:rPr lang="en-US" sz="2200" dirty="0"/>
              <a:t>find partition into subsets with Gaussian empirical distributions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5AFBD1-955B-4DC1-8DA2-50BB9C7F8575}"/>
                  </a:ext>
                </a:extLst>
              </p:cNvPr>
              <p:cNvSpPr txBox="1"/>
              <p:nvPr/>
            </p:nvSpPr>
            <p:spPr>
              <a:xfrm>
                <a:off x="243156" y="4473364"/>
                <a:ext cx="8204808" cy="1452642"/>
              </a:xfrm>
              <a:prstGeom prst="rect">
                <a:avLst/>
              </a:prstGeom>
              <a:noFill/>
            </p:spPr>
            <p:txBody>
              <a:bodyPr wrap="square" rtlCol="0">
                <a:spAutoFit/>
              </a:bodyPr>
              <a:lstStyle/>
              <a:p>
                <a:r>
                  <a:rPr lang="en-US" sz="2200" b="1" dirty="0"/>
                  <a:t>1. Encode as </a:t>
                </a:r>
                <a:r>
                  <a:rPr lang="en-US" sz="2200" b="1" dirty="0">
                    <a:solidFill>
                      <a:schemeClr val="accent2"/>
                    </a:solidFill>
                  </a:rPr>
                  <a:t>polynomials</a:t>
                </a:r>
              </a:p>
              <a:p>
                <a14:m>
                  <m:oMath xmlns:m="http://schemas.openxmlformats.org/officeDocument/2006/math">
                    <m:r>
                      <a:rPr lang="en-US" sz="2200" b="0" i="1" smtClean="0">
                        <a:solidFill>
                          <a:schemeClr val="accent2"/>
                        </a:solidFill>
                        <a:latin typeface="Cambria Math" panose="02040503050406030204" pitchFamily="18" charset="0"/>
                      </a:rPr>
                      <m:t>𝑤</m:t>
                    </m:r>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1</m:t>
                        </m:r>
                      </m:sub>
                      <m:sup>
                        <m:r>
                          <a:rPr lang="en-US" sz="2200" b="0" i="1" smtClean="0">
                            <a:solidFill>
                              <a:schemeClr val="accent2"/>
                            </a:solidFill>
                            <a:latin typeface="Cambria Math" panose="02040503050406030204" pitchFamily="18" charset="0"/>
                          </a:rPr>
                          <m:t>2</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1</m:t>
                        </m:r>
                      </m:sup>
                    </m:sSubSup>
                    <m:r>
                      <a:rPr lang="en-US" sz="2200" b="0" i="1" smtClean="0">
                        <a:solidFill>
                          <a:schemeClr val="accent2"/>
                        </a:solidFill>
                        <a:latin typeface="Cambria Math" panose="02040503050406030204" pitchFamily="18" charset="0"/>
                      </a:rPr>
                      <m:t>,…</m:t>
                    </m:r>
                    <m:sSubSup>
                      <m:sSubSupPr>
                        <m:ctrlPr>
                          <a:rPr lang="en-US" sz="2200" b="0" i="1" smtClean="0">
                            <a:solidFill>
                              <a:schemeClr val="accent2"/>
                            </a:solidFill>
                            <a:latin typeface="Cambria Math" panose="02040503050406030204" pitchFamily="18" charset="0"/>
                          </a:rPr>
                        </m:ctrlPr>
                      </m:sSubSupPr>
                      <m:e>
                        <m:r>
                          <a:rPr lang="en-US" sz="2200" b="0" i="1" smtClean="0">
                            <a:solidFill>
                              <a:schemeClr val="accent2"/>
                            </a:solidFill>
                            <a:latin typeface="Cambria Math" panose="02040503050406030204" pitchFamily="18" charset="0"/>
                          </a:rPr>
                          <m:t>𝑤</m:t>
                        </m:r>
                      </m:e>
                      <m:sub>
                        <m:r>
                          <a:rPr lang="en-US" sz="2200" b="0" i="1" smtClean="0">
                            <a:solidFill>
                              <a:schemeClr val="accent2"/>
                            </a:solidFill>
                            <a:latin typeface="Cambria Math" panose="02040503050406030204" pitchFamily="18" charset="0"/>
                          </a:rPr>
                          <m:t>𝑛</m:t>
                        </m:r>
                      </m:sub>
                      <m:sup>
                        <m:r>
                          <a:rPr lang="en-US" sz="2200" b="0" i="1" smtClean="0">
                            <a:solidFill>
                              <a:schemeClr val="accent2"/>
                            </a:solidFill>
                            <a:latin typeface="Cambria Math" panose="02040503050406030204" pitchFamily="18" charset="0"/>
                          </a:rPr>
                          <m:t>𝑘</m:t>
                        </m:r>
                      </m:sup>
                    </m:sSubSup>
                  </m:oMath>
                </a14:m>
                <a:r>
                  <a:rPr lang="en-US" sz="2200" dirty="0">
                    <a:solidFill>
                      <a:schemeClr val="accent2"/>
                    </a:solidFill>
                  </a:rPr>
                  <a:t> </a:t>
                </a:r>
                <a:r>
                  <a:rPr lang="en-US" sz="2200" dirty="0"/>
                  <a:t>represents partition into Gaussian subsets</a:t>
                </a:r>
              </a:p>
              <a:p>
                <a:r>
                  <a:rPr lang="en-US" sz="2200" dirty="0"/>
                  <a:t>⬄ </a:t>
                </a:r>
                <a14:m>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1</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𝑝</m:t>
                        </m:r>
                      </m:e>
                      <m:sub>
                        <m:r>
                          <a:rPr lang="en-US" sz="2200" b="0" i="1" smtClean="0">
                            <a:solidFill>
                              <a:schemeClr val="accent2"/>
                            </a:solidFill>
                            <a:latin typeface="Cambria Math" panose="02040503050406030204" pitchFamily="18" charset="0"/>
                          </a:rPr>
                          <m:t>𝑚</m:t>
                        </m:r>
                      </m:sub>
                    </m:sSub>
                    <m:d>
                      <m:dPr>
                        <m:ctrlPr>
                          <a:rPr lang="en-US" sz="2200" b="0" i="1" smtClean="0">
                            <a:solidFill>
                              <a:schemeClr val="accent2"/>
                            </a:solidFill>
                            <a:latin typeface="Cambria Math" panose="02040503050406030204" pitchFamily="18" charset="0"/>
                          </a:rPr>
                        </m:ctrlPr>
                      </m:dPr>
                      <m:e>
                        <m:r>
                          <a:rPr lang="en-US" sz="2200" b="0" i="1" smtClean="0">
                            <a:solidFill>
                              <a:schemeClr val="accent2"/>
                            </a:solidFill>
                            <a:latin typeface="Cambria Math" panose="02040503050406030204" pitchFamily="18" charset="0"/>
                          </a:rPr>
                          <m:t>𝑤</m:t>
                        </m:r>
                      </m:e>
                    </m:d>
                    <m:r>
                      <a:rPr lang="en-US" sz="2200" b="0" i="1" smtClean="0">
                        <a:solidFill>
                          <a:schemeClr val="accent2"/>
                        </a:solidFill>
                        <a:latin typeface="Cambria Math" panose="02040503050406030204" pitchFamily="18" charset="0"/>
                      </a:rPr>
                      <m:t>≥0</m:t>
                    </m:r>
                  </m:oMath>
                </a14:m>
                <a:endParaRPr lang="en-US" sz="2200" b="0" i="1" dirty="0">
                  <a:solidFill>
                    <a:schemeClr val="accent2"/>
                  </a:solidFill>
                  <a:latin typeface="Cambria Math" panose="02040503050406030204" pitchFamily="18" charset="0"/>
                </a:endParaRPr>
              </a:p>
              <a:p>
                <a:endParaRPr lang="en-US" sz="2200" i="1" dirty="0">
                  <a:solidFill>
                    <a:schemeClr val="accent2"/>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F5AFBD1-955B-4DC1-8DA2-50BB9C7F8575}"/>
                  </a:ext>
                </a:extLst>
              </p:cNvPr>
              <p:cNvSpPr txBox="1">
                <a:spLocks noRot="1" noChangeAspect="1" noMove="1" noResize="1" noEditPoints="1" noAdjustHandles="1" noChangeArrowheads="1" noChangeShapeType="1" noTextEdit="1"/>
              </p:cNvSpPr>
              <p:nvPr/>
            </p:nvSpPr>
            <p:spPr>
              <a:xfrm>
                <a:off x="243156" y="4473364"/>
                <a:ext cx="8204808" cy="1452642"/>
              </a:xfrm>
              <a:prstGeom prst="rect">
                <a:avLst/>
              </a:prstGeom>
              <a:blipFill>
                <a:blip r:embed="rId3"/>
                <a:stretch>
                  <a:fillRect l="-966" t="-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4"/>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5"/>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5940897"/>
            <a:ext cx="4548296" cy="430887"/>
          </a:xfrm>
          <a:prstGeom prst="rect">
            <a:avLst/>
          </a:prstGeom>
        </p:spPr>
        <p:txBody>
          <a:bodyPr wrap="none">
            <a:spAutoFit/>
          </a:bodyPr>
          <a:lstStyle/>
          <a:p>
            <a:r>
              <a:rPr lang="en-US" sz="2200" b="1" dirty="0"/>
              <a:t>2. Use Proofs to Algorithms black box</a:t>
            </a:r>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D93A7DF-E9EA-4717-8CA1-DEA89C48B86D}"/>
                  </a:ext>
                </a:extLst>
              </p14:cNvPr>
              <p14:cNvContentPartPr/>
              <p14:nvPr/>
            </p14:nvContentPartPr>
            <p14:xfrm>
              <a:off x="8038450" y="4808900"/>
              <a:ext cx="664560" cy="630000"/>
            </p14:xfrm>
          </p:contentPart>
        </mc:Choice>
        <mc:Fallback xmlns="">
          <p:pic>
            <p:nvPicPr>
              <p:cNvPr id="8" name="Ink 7">
                <a:extLst>
                  <a:ext uri="{FF2B5EF4-FFF2-40B4-BE49-F238E27FC236}">
                    <a16:creationId xmlns:a16="http://schemas.microsoft.com/office/drawing/2014/main" id="{AD93A7DF-E9EA-4717-8CA1-DEA89C48B86D}"/>
                  </a:ext>
                </a:extLst>
              </p:cNvPr>
              <p:cNvPicPr/>
              <p:nvPr/>
            </p:nvPicPr>
            <p:blipFill>
              <a:blip r:embed="rId7"/>
              <a:stretch>
                <a:fillRect/>
              </a:stretch>
            </p:blipFill>
            <p:spPr>
              <a:xfrm>
                <a:off x="8020810" y="4791260"/>
                <a:ext cx="700200" cy="665640"/>
              </a:xfrm>
              <a:prstGeom prst="rect">
                <a:avLst/>
              </a:prstGeom>
            </p:spPr>
          </p:pic>
        </mc:Fallback>
      </mc:AlternateContent>
      <p:sp>
        <p:nvSpPr>
          <p:cNvPr id="4" name="Slide Number Placeholder 3">
            <a:extLst>
              <a:ext uri="{FF2B5EF4-FFF2-40B4-BE49-F238E27FC236}">
                <a16:creationId xmlns:a16="http://schemas.microsoft.com/office/drawing/2014/main" id="{420EC52F-DC7A-4FC5-9B49-D77174DB9F9D}"/>
              </a:ext>
            </a:extLst>
          </p:cNvPr>
          <p:cNvSpPr>
            <a:spLocks noGrp="1"/>
          </p:cNvSpPr>
          <p:nvPr>
            <p:ph type="sldNum" sz="quarter" idx="12"/>
          </p:nvPr>
        </p:nvSpPr>
        <p:spPr/>
        <p:txBody>
          <a:bodyPr/>
          <a:lstStyle/>
          <a:p>
            <a:fld id="{ED922394-96B1-4130-9F58-06B799E76477}" type="slidenum">
              <a:rPr lang="en-US" smtClean="0"/>
              <a:t>27</a:t>
            </a:fld>
            <a:endParaRPr lang="en-US"/>
          </a:p>
        </p:txBody>
      </p:sp>
    </p:spTree>
    <p:extLst>
      <p:ext uri="{BB962C8B-B14F-4D97-AF65-F5344CB8AC3E}">
        <p14:creationId xmlns:p14="http://schemas.microsoft.com/office/powerpoint/2010/main" val="36747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3"/>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4"/>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5"/>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6"/>
          <a:stretch>
            <a:fillRect/>
          </a:stretch>
        </p:blipFill>
        <p:spPr>
          <a:xfrm>
            <a:off x="433656" y="4367865"/>
            <a:ext cx="4034238" cy="2223640"/>
          </a:xfrm>
          <a:prstGeom prst="rect">
            <a:avLst/>
          </a:prstGeom>
        </p:spPr>
      </p:pic>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77C772-4647-4214-9B19-535A1B16AE74}"/>
              </a:ext>
            </a:extLst>
          </p:cNvPr>
          <p:cNvSpPr txBox="1"/>
          <p:nvPr/>
        </p:nvSpPr>
        <p:spPr>
          <a:xfrm>
            <a:off x="4866607" y="4879520"/>
            <a:ext cx="4034238" cy="1200329"/>
          </a:xfrm>
          <a:prstGeom prst="rect">
            <a:avLst/>
          </a:prstGeom>
          <a:noFill/>
        </p:spPr>
        <p:txBody>
          <a:bodyPr wrap="square" rtlCol="0">
            <a:spAutoFit/>
          </a:bodyPr>
          <a:lstStyle/>
          <a:p>
            <a:r>
              <a:rPr lang="en-US" sz="2400" b="1" dirty="0">
                <a:solidFill>
                  <a:srgbClr val="C00000"/>
                </a:solidFill>
              </a:rPr>
              <a:t>Need: </a:t>
            </a:r>
          </a:p>
          <a:p>
            <a:pPr marL="457200" indent="-457200">
              <a:buAutoNum type="arabicPeriod"/>
            </a:pPr>
            <a:r>
              <a:rPr lang="en-US" sz="2400" b="1" dirty="0">
                <a:solidFill>
                  <a:srgbClr val="C00000"/>
                </a:solidFill>
              </a:rPr>
              <a:t>unique solution</a:t>
            </a:r>
          </a:p>
          <a:p>
            <a:pPr marL="457200" indent="-457200">
              <a:buAutoNum type="arabicPeriod"/>
            </a:pPr>
            <a:r>
              <a:rPr lang="en-US" sz="2400" b="1" dirty="0" err="1">
                <a:solidFill>
                  <a:srgbClr val="C00000"/>
                </a:solidFill>
              </a:rPr>
              <a:t>SoS</a:t>
            </a:r>
            <a:r>
              <a:rPr lang="en-US" sz="2400" b="1" dirty="0">
                <a:solidFill>
                  <a:srgbClr val="C00000"/>
                </a:solidFill>
              </a:rPr>
              <a:t> proof of uniqueness</a:t>
            </a:r>
          </a:p>
        </p:txBody>
      </p:sp>
      <p:sp>
        <p:nvSpPr>
          <p:cNvPr id="9" name="Rectangle 8">
            <a:extLst>
              <a:ext uri="{FF2B5EF4-FFF2-40B4-BE49-F238E27FC236}">
                <a16:creationId xmlns:a16="http://schemas.microsoft.com/office/drawing/2014/main" id="{DCED76B2-86AB-472E-A030-40612A365EFE}"/>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7D8938-3CB6-4D37-A15A-2CA953B4A106}"/>
              </a:ext>
            </a:extLst>
          </p:cNvPr>
          <p:cNvSpPr>
            <a:spLocks noGrp="1"/>
          </p:cNvSpPr>
          <p:nvPr>
            <p:ph type="sldNum" sz="quarter" idx="12"/>
          </p:nvPr>
        </p:nvSpPr>
        <p:spPr/>
        <p:txBody>
          <a:bodyPr/>
          <a:lstStyle/>
          <a:p>
            <a:fld id="{ED922394-96B1-4130-9F58-06B799E76477}" type="slidenum">
              <a:rPr lang="en-US" smtClean="0"/>
              <a:t>28</a:t>
            </a:fld>
            <a:endParaRPr lang="en-US"/>
          </a:p>
        </p:txBody>
      </p:sp>
    </p:spTree>
    <p:extLst>
      <p:ext uri="{BB962C8B-B14F-4D97-AF65-F5344CB8AC3E}">
        <p14:creationId xmlns:p14="http://schemas.microsoft.com/office/powerpoint/2010/main" val="4230749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3"/>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5"/>
          <a:stretch>
            <a:fillRect/>
          </a:stretch>
        </p:blipFill>
        <p:spPr>
          <a:xfrm>
            <a:off x="433656" y="4367865"/>
            <a:ext cx="4034238" cy="2223640"/>
          </a:xfrm>
          <a:prstGeom prst="rect">
            <a:avLst/>
          </a:prstGeom>
        </p:spPr>
      </p:pic>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77C772-4647-4214-9B19-535A1B16AE74}"/>
                  </a:ext>
                </a:extLst>
              </p:cNvPr>
              <p:cNvSpPr txBox="1"/>
              <p:nvPr/>
            </p:nvSpPr>
            <p:spPr>
              <a:xfrm>
                <a:off x="4981952" y="3729183"/>
                <a:ext cx="4034238" cy="2769989"/>
              </a:xfrm>
              <a:prstGeom prst="rect">
                <a:avLst/>
              </a:prstGeom>
              <a:noFill/>
            </p:spPr>
            <p:txBody>
              <a:bodyPr wrap="square" rtlCol="0">
                <a:spAutoFit/>
              </a:bodyPr>
              <a:lstStyle/>
              <a:p>
                <a:pPr marL="457200" indent="-457200">
                  <a:buAutoNum type="arabicPeriod"/>
                </a:pPr>
                <a:r>
                  <a:rPr lang="en-US" sz="2400" b="1" dirty="0">
                    <a:solidFill>
                      <a:srgbClr val="C00000"/>
                    </a:solidFill>
                  </a:rPr>
                  <a:t>unique solution:</a:t>
                </a:r>
              </a:p>
              <a:p>
                <a:pPr marL="457200" indent="-457200">
                  <a:buAutoNum type="arabicPeriod"/>
                </a:pPr>
                <a:endParaRPr lang="en-US" sz="2400" b="1" dirty="0">
                  <a:solidFill>
                    <a:srgbClr val="C00000"/>
                  </a:solidFill>
                </a:endParaRPr>
              </a:p>
              <a:p>
                <a:r>
                  <a:rPr lang="en-US" dirty="0"/>
                  <a:t>s</a:t>
                </a:r>
                <a:r>
                  <a:rPr lang="en-US" dirty="0">
                    <a:solidFill>
                      <a:schemeClr val="tx1"/>
                    </a:solidFill>
                  </a:rPr>
                  <a:t>olutions to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𝑤</m:t>
                        </m:r>
                      </m:e>
                    </m:d>
                    <m:r>
                      <a:rPr lang="en-US" b="0" i="1" smtClean="0">
                        <a:solidFill>
                          <a:schemeClr val="tx1"/>
                        </a:solidFill>
                        <a:latin typeface="Cambria Math" panose="02040503050406030204" pitchFamily="18" charset="0"/>
                      </a:rPr>
                      <m:t>≥0,…,</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𝑚</m:t>
                        </m:r>
                      </m:sub>
                    </m:sSub>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𝑤</m:t>
                        </m:r>
                      </m:e>
                    </m:d>
                    <m:r>
                      <a:rPr lang="en-US" b="0" i="1" smtClean="0">
                        <a:solidFill>
                          <a:schemeClr val="tx1"/>
                        </a:solidFill>
                        <a:latin typeface="Cambria Math" panose="02040503050406030204" pitchFamily="18" charset="0"/>
                      </a:rPr>
                      <m:t>≥0</m:t>
                    </m:r>
                  </m:oMath>
                </a14:m>
                <a:r>
                  <a:rPr lang="en-US" dirty="0">
                    <a:solidFill>
                      <a:schemeClr val="tx1"/>
                    </a:solidFill>
                  </a:rPr>
                  <a:t> </a:t>
                </a:r>
              </a:p>
              <a:p>
                <a:endParaRPr lang="en-US" dirty="0"/>
              </a:p>
              <a:p>
                <a:r>
                  <a:rPr lang="en-US" dirty="0">
                    <a:solidFill>
                      <a:schemeClr val="tx1"/>
                    </a:solidFill>
                  </a:rPr>
                  <a:t>⬄ partition into Gaussian clusters</a:t>
                </a:r>
              </a:p>
              <a:p>
                <a:endParaRPr lang="en-US" dirty="0">
                  <a:solidFill>
                    <a:schemeClr val="tx1"/>
                  </a:solidFill>
                </a:endParaRPr>
              </a:p>
              <a:p>
                <a:r>
                  <a:rPr lang="en-US" dirty="0">
                    <a:solidFill>
                      <a:schemeClr val="tx1"/>
                    </a:solidFill>
                  </a:rPr>
                  <a:t>⬄ ground-truth clusters</a:t>
                </a:r>
              </a:p>
              <a:p>
                <a:endParaRPr lang="en-US" dirty="0"/>
              </a:p>
              <a:p>
                <a:r>
                  <a:rPr lang="en-US" dirty="0"/>
                  <a:t>w</a:t>
                </a:r>
                <a:r>
                  <a:rPr lang="en-US" dirty="0">
                    <a:solidFill>
                      <a:schemeClr val="tx1"/>
                    </a:solidFill>
                  </a:rPr>
                  <a:t>hich are unique!</a:t>
                </a:r>
              </a:p>
            </p:txBody>
          </p:sp>
        </mc:Choice>
        <mc:Fallback xmlns="">
          <p:sp>
            <p:nvSpPr>
              <p:cNvPr id="24" name="TextBox 23">
                <a:extLst>
                  <a:ext uri="{FF2B5EF4-FFF2-40B4-BE49-F238E27FC236}">
                    <a16:creationId xmlns:a16="http://schemas.microsoft.com/office/drawing/2014/main" id="{A877C772-4647-4214-9B19-535A1B16AE74}"/>
                  </a:ext>
                </a:extLst>
              </p:cNvPr>
              <p:cNvSpPr txBox="1">
                <a:spLocks noRot="1" noChangeAspect="1" noMove="1" noResize="1" noEditPoints="1" noAdjustHandles="1" noChangeArrowheads="1" noChangeShapeType="1" noTextEdit="1"/>
              </p:cNvSpPr>
              <p:nvPr/>
            </p:nvSpPr>
            <p:spPr>
              <a:xfrm>
                <a:off x="4981952" y="3729183"/>
                <a:ext cx="4034238" cy="2769989"/>
              </a:xfrm>
              <a:prstGeom prst="rect">
                <a:avLst/>
              </a:prstGeom>
              <a:blipFill>
                <a:blip r:embed="rId6"/>
                <a:stretch>
                  <a:fillRect l="-2417" t="-2203" b="-264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9819406-78E1-4AD6-827A-2E80B23B9FC3}"/>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4B35D1F-1D0E-4753-AE07-C65239ACF7D1}"/>
              </a:ext>
            </a:extLst>
          </p:cNvPr>
          <p:cNvSpPr>
            <a:spLocks noGrp="1"/>
          </p:cNvSpPr>
          <p:nvPr>
            <p:ph type="sldNum" sz="quarter" idx="12"/>
          </p:nvPr>
        </p:nvSpPr>
        <p:spPr/>
        <p:txBody>
          <a:bodyPr/>
          <a:lstStyle/>
          <a:p>
            <a:fld id="{ED922394-96B1-4130-9F58-06B799E76477}" type="slidenum">
              <a:rPr lang="en-US" smtClean="0"/>
              <a:t>29</a:t>
            </a:fld>
            <a:endParaRPr lang="en-US"/>
          </a:p>
        </p:txBody>
      </p:sp>
    </p:spTree>
    <p:extLst>
      <p:ext uri="{BB962C8B-B14F-4D97-AF65-F5344CB8AC3E}">
        <p14:creationId xmlns:p14="http://schemas.microsoft.com/office/powerpoint/2010/main" val="169630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C02-1E12-43A8-A268-A0F26C3458A1}"/>
              </a:ext>
            </a:extLst>
          </p:cNvPr>
          <p:cNvSpPr>
            <a:spLocks noGrp="1"/>
          </p:cNvSpPr>
          <p:nvPr>
            <p:ph type="title"/>
          </p:nvPr>
        </p:nvSpPr>
        <p:spPr/>
        <p:txBody>
          <a:bodyPr>
            <a:normAutofit fontScale="90000"/>
          </a:bodyPr>
          <a:lstStyle/>
          <a:p>
            <a:r>
              <a:rPr lang="en-US" dirty="0">
                <a:solidFill>
                  <a:schemeClr val="accent2"/>
                </a:solidFill>
              </a:rPr>
              <a:t>High-Dimensional Statistics: </a:t>
            </a:r>
            <a:r>
              <a:rPr lang="en-US" dirty="0"/>
              <a:t>Building Blocks of ML and Data Science</a:t>
            </a:r>
          </a:p>
        </p:txBody>
      </p:sp>
      <p:sp>
        <p:nvSpPr>
          <p:cNvPr id="17" name="Title 1">
            <a:extLst>
              <a:ext uri="{FF2B5EF4-FFF2-40B4-BE49-F238E27FC236}">
                <a16:creationId xmlns:a16="http://schemas.microsoft.com/office/drawing/2014/main" id="{5A40851E-B3C5-4638-B22F-8F18CE5D0DA2}"/>
              </a:ext>
            </a:extLst>
          </p:cNvPr>
          <p:cNvSpPr txBox="1">
            <a:spLocks/>
          </p:cNvSpPr>
          <p:nvPr/>
        </p:nvSpPr>
        <p:spPr>
          <a:xfrm>
            <a:off x="456171" y="3322478"/>
            <a:ext cx="8231655" cy="66342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mn-lt"/>
              </a:rPr>
              <a:t>Which have efficient algorithms?</a:t>
            </a:r>
          </a:p>
        </p:txBody>
      </p:sp>
      <p:sp>
        <p:nvSpPr>
          <p:cNvPr id="18" name="Rectangle 17">
            <a:extLst>
              <a:ext uri="{FF2B5EF4-FFF2-40B4-BE49-F238E27FC236}">
                <a16:creationId xmlns:a16="http://schemas.microsoft.com/office/drawing/2014/main" id="{E5E71E1C-7F7F-43CD-B753-A39CD06F8B4D}"/>
              </a:ext>
            </a:extLst>
          </p:cNvPr>
          <p:cNvSpPr/>
          <p:nvPr/>
        </p:nvSpPr>
        <p:spPr>
          <a:xfrm>
            <a:off x="456171" y="4476594"/>
            <a:ext cx="6992235" cy="600164"/>
          </a:xfrm>
          <a:prstGeom prst="rect">
            <a:avLst/>
          </a:prstGeom>
        </p:spPr>
        <p:txBody>
          <a:bodyPr wrap="none">
            <a:spAutoFit/>
          </a:bodyPr>
          <a:lstStyle/>
          <a:p>
            <a:r>
              <a:rPr lang="en-US" sz="3300" dirty="0"/>
              <a:t>What are the </a:t>
            </a:r>
            <a:r>
              <a:rPr lang="en-US" sz="3300" dirty="0">
                <a:solidFill>
                  <a:schemeClr val="accent4"/>
                </a:solidFill>
              </a:rPr>
              <a:t>best</a:t>
            </a:r>
            <a:r>
              <a:rPr lang="en-US" sz="3300" dirty="0"/>
              <a:t> algorithms for them?</a:t>
            </a:r>
          </a:p>
        </p:txBody>
      </p:sp>
      <p:sp>
        <p:nvSpPr>
          <p:cNvPr id="19" name="Rectangle 18">
            <a:extLst>
              <a:ext uri="{FF2B5EF4-FFF2-40B4-BE49-F238E27FC236}">
                <a16:creationId xmlns:a16="http://schemas.microsoft.com/office/drawing/2014/main" id="{AD70599E-B1EA-4871-9D2E-854CC39D0CF7}"/>
              </a:ext>
            </a:extLst>
          </p:cNvPr>
          <p:cNvSpPr/>
          <p:nvPr/>
        </p:nvSpPr>
        <p:spPr>
          <a:xfrm>
            <a:off x="456171" y="5567453"/>
            <a:ext cx="6992234" cy="600164"/>
          </a:xfrm>
          <a:prstGeom prst="rect">
            <a:avLst/>
          </a:prstGeom>
        </p:spPr>
        <p:txBody>
          <a:bodyPr wrap="square">
            <a:spAutoFit/>
          </a:bodyPr>
          <a:lstStyle/>
          <a:p>
            <a:r>
              <a:rPr lang="en-US" sz="3300" dirty="0">
                <a:solidFill>
                  <a:schemeClr val="accent4"/>
                </a:solidFill>
              </a:rPr>
              <a:t>Most accurate? Fastest? Most robust?</a:t>
            </a:r>
          </a:p>
        </p:txBody>
      </p:sp>
      <p:pic>
        <p:nvPicPr>
          <p:cNvPr id="21" name="Picture 20">
            <a:extLst>
              <a:ext uri="{FF2B5EF4-FFF2-40B4-BE49-F238E27FC236}">
                <a16:creationId xmlns:a16="http://schemas.microsoft.com/office/drawing/2014/main" id="{97A4F437-DBFB-4C35-8474-92C212542050}"/>
              </a:ext>
            </a:extLst>
          </p:cNvPr>
          <p:cNvPicPr>
            <a:picLocks noChangeAspect="1"/>
          </p:cNvPicPr>
          <p:nvPr/>
        </p:nvPicPr>
        <p:blipFill>
          <a:blip r:embed="rId3"/>
          <a:stretch>
            <a:fillRect/>
          </a:stretch>
        </p:blipFill>
        <p:spPr>
          <a:xfrm>
            <a:off x="6590180" y="2033235"/>
            <a:ext cx="942526" cy="677444"/>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22" name="Picture 21">
            <a:extLst>
              <a:ext uri="{FF2B5EF4-FFF2-40B4-BE49-F238E27FC236}">
                <a16:creationId xmlns:a16="http://schemas.microsoft.com/office/drawing/2014/main" id="{E4A1D017-8515-47FF-96A0-904CFEA22E49}"/>
              </a:ext>
            </a:extLst>
          </p:cNvPr>
          <p:cNvPicPr>
            <a:picLocks noChangeAspect="1"/>
          </p:cNvPicPr>
          <p:nvPr/>
        </p:nvPicPr>
        <p:blipFill>
          <a:blip r:embed="rId4"/>
          <a:stretch>
            <a:fillRect/>
          </a:stretch>
        </p:blipFill>
        <p:spPr>
          <a:xfrm>
            <a:off x="5374415" y="2033235"/>
            <a:ext cx="905643" cy="663423"/>
          </a:xfrm>
          <a:prstGeom prst="rect">
            <a:avLst/>
          </a:prstGeom>
          <a:ln w="38100">
            <a:solidFill>
              <a:schemeClr val="bg2">
                <a:lumMod val="50000"/>
              </a:schemeClr>
            </a:solidFill>
          </a:ln>
        </p:spPr>
      </p:pic>
      <p:pic>
        <p:nvPicPr>
          <p:cNvPr id="23" name="Picture 22">
            <a:extLst>
              <a:ext uri="{FF2B5EF4-FFF2-40B4-BE49-F238E27FC236}">
                <a16:creationId xmlns:a16="http://schemas.microsoft.com/office/drawing/2014/main" id="{1ACA332A-C2FB-4BBF-8421-EFA21F4D65D2}"/>
              </a:ext>
            </a:extLst>
          </p:cNvPr>
          <p:cNvPicPr>
            <a:picLocks noChangeAspect="1"/>
          </p:cNvPicPr>
          <p:nvPr/>
        </p:nvPicPr>
        <p:blipFill>
          <a:blip r:embed="rId5"/>
          <a:stretch>
            <a:fillRect/>
          </a:stretch>
        </p:blipFill>
        <p:spPr>
          <a:xfrm>
            <a:off x="543212" y="2047258"/>
            <a:ext cx="1797035" cy="663422"/>
          </a:xfrm>
          <a:prstGeom prst="rect">
            <a:avLst/>
          </a:prstGeom>
          <a:ln w="38100">
            <a:solidFill>
              <a:schemeClr val="bg2">
                <a:lumMod val="50000"/>
              </a:schemeClr>
            </a:solidFill>
          </a:ln>
        </p:spPr>
      </p:pic>
      <p:pic>
        <p:nvPicPr>
          <p:cNvPr id="24" name="Picture 23">
            <a:extLst>
              <a:ext uri="{FF2B5EF4-FFF2-40B4-BE49-F238E27FC236}">
                <a16:creationId xmlns:a16="http://schemas.microsoft.com/office/drawing/2014/main" id="{0398D5DD-0B0A-493E-8135-7E5CC86FB6B3}"/>
              </a:ext>
            </a:extLst>
          </p:cNvPr>
          <p:cNvPicPr>
            <a:picLocks noChangeAspect="1"/>
          </p:cNvPicPr>
          <p:nvPr/>
        </p:nvPicPr>
        <p:blipFill>
          <a:blip r:embed="rId6"/>
          <a:stretch>
            <a:fillRect/>
          </a:stretch>
        </p:blipFill>
        <p:spPr>
          <a:xfrm>
            <a:off x="2650369" y="2047256"/>
            <a:ext cx="1362386" cy="663423"/>
          </a:xfrm>
          <a:prstGeom prst="rect">
            <a:avLst/>
          </a:prstGeom>
          <a:ln w="38100">
            <a:solidFill>
              <a:schemeClr val="bg2">
                <a:lumMod val="50000"/>
              </a:schemeClr>
            </a:solidFill>
          </a:ln>
        </p:spPr>
      </p:pic>
      <p:pic>
        <p:nvPicPr>
          <p:cNvPr id="25" name="Picture 24">
            <a:extLst>
              <a:ext uri="{FF2B5EF4-FFF2-40B4-BE49-F238E27FC236}">
                <a16:creationId xmlns:a16="http://schemas.microsoft.com/office/drawing/2014/main" id="{AF5C134F-31F9-44C2-BE70-E395CC9DCE25}"/>
              </a:ext>
            </a:extLst>
          </p:cNvPr>
          <p:cNvPicPr>
            <a:picLocks noChangeAspect="1"/>
          </p:cNvPicPr>
          <p:nvPr/>
        </p:nvPicPr>
        <p:blipFill>
          <a:blip r:embed="rId7"/>
          <a:stretch>
            <a:fillRect/>
          </a:stretch>
        </p:blipFill>
        <p:spPr>
          <a:xfrm>
            <a:off x="4322877" y="2047256"/>
            <a:ext cx="741416" cy="656375"/>
          </a:xfrm>
          <a:prstGeom prst="rect">
            <a:avLst/>
          </a:prstGeom>
          <a:ln w="38100">
            <a:solidFill>
              <a:schemeClr val="bg2">
                <a:lumMod val="50000"/>
              </a:schemeClr>
            </a:solidFill>
          </a:ln>
        </p:spPr>
      </p:pic>
      <p:pic>
        <p:nvPicPr>
          <p:cNvPr id="26" name="Picture 25">
            <a:extLst>
              <a:ext uri="{FF2B5EF4-FFF2-40B4-BE49-F238E27FC236}">
                <a16:creationId xmlns:a16="http://schemas.microsoft.com/office/drawing/2014/main" id="{231DDDB3-27E7-4DE4-88A5-77C7E9A2C7DC}"/>
              </a:ext>
            </a:extLst>
          </p:cNvPr>
          <p:cNvPicPr>
            <a:picLocks noChangeAspect="1"/>
          </p:cNvPicPr>
          <p:nvPr/>
        </p:nvPicPr>
        <p:blipFill>
          <a:blip r:embed="rId8"/>
          <a:stretch>
            <a:fillRect/>
          </a:stretch>
        </p:blipFill>
        <p:spPr>
          <a:xfrm>
            <a:off x="7829610" y="2037013"/>
            <a:ext cx="771178" cy="679544"/>
          </a:xfrm>
          <a:prstGeom prst="rect">
            <a:avLst/>
          </a:prstGeom>
          <a:ln w="38100">
            <a:solidFill>
              <a:schemeClr val="bg2">
                <a:lumMod val="50000"/>
              </a:schemeClr>
            </a:solidFill>
          </a:ln>
        </p:spPr>
      </p:pic>
      <p:sp>
        <p:nvSpPr>
          <p:cNvPr id="4" name="Slide Number Placeholder 3">
            <a:extLst>
              <a:ext uri="{FF2B5EF4-FFF2-40B4-BE49-F238E27FC236}">
                <a16:creationId xmlns:a16="http://schemas.microsoft.com/office/drawing/2014/main" id="{B465438E-C47F-4209-BA2C-5EA772FAF4F9}"/>
              </a:ext>
            </a:extLst>
          </p:cNvPr>
          <p:cNvSpPr>
            <a:spLocks noGrp="1"/>
          </p:cNvSpPr>
          <p:nvPr>
            <p:ph type="sldNum" sz="quarter" idx="12"/>
          </p:nvPr>
        </p:nvSpPr>
        <p:spPr/>
        <p:txBody>
          <a:bodyPr/>
          <a:lstStyle/>
          <a:p>
            <a:fld id="{ED922394-96B1-4130-9F58-06B799E76477}" type="slidenum">
              <a:rPr lang="en-US" smtClean="0"/>
              <a:t>3</a:t>
            </a:fld>
            <a:endParaRPr lang="en-US"/>
          </a:p>
        </p:txBody>
      </p:sp>
    </p:spTree>
    <p:extLst>
      <p:ext uri="{BB962C8B-B14F-4D97-AF65-F5344CB8AC3E}">
        <p14:creationId xmlns:p14="http://schemas.microsoft.com/office/powerpoint/2010/main" val="238250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3"/>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5"/>
          <a:stretch>
            <a:fillRect/>
          </a:stretch>
        </p:blipFill>
        <p:spPr>
          <a:xfrm>
            <a:off x="433656" y="4367865"/>
            <a:ext cx="4034238" cy="2223640"/>
          </a:xfrm>
          <a:prstGeom prst="rect">
            <a:avLst/>
          </a:prstGeom>
        </p:spPr>
      </p:pic>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77C772-4647-4214-9B19-535A1B16AE74}"/>
              </a:ext>
            </a:extLst>
          </p:cNvPr>
          <p:cNvSpPr txBox="1"/>
          <p:nvPr/>
        </p:nvSpPr>
        <p:spPr>
          <a:xfrm>
            <a:off x="4981952" y="3729183"/>
            <a:ext cx="4034238" cy="1569660"/>
          </a:xfrm>
          <a:prstGeom prst="rect">
            <a:avLst/>
          </a:prstGeom>
          <a:noFill/>
        </p:spPr>
        <p:txBody>
          <a:bodyPr wrap="square" rtlCol="0">
            <a:spAutoFit/>
          </a:bodyPr>
          <a:lstStyle/>
          <a:p>
            <a:pPr marL="457200" indent="-457200">
              <a:buAutoNum type="arabicPeriod"/>
            </a:pPr>
            <a:r>
              <a:rPr lang="en-US" sz="2400" b="1" dirty="0">
                <a:solidFill>
                  <a:srgbClr val="C00000"/>
                </a:solidFill>
              </a:rPr>
              <a:t>unique solution:</a:t>
            </a:r>
          </a:p>
          <a:p>
            <a:endParaRPr lang="en-US" sz="2400" b="1" dirty="0">
              <a:solidFill>
                <a:srgbClr val="C00000"/>
              </a:solidFill>
            </a:endParaRPr>
          </a:p>
          <a:p>
            <a:r>
              <a:rPr lang="en-US" sz="2400" b="1" dirty="0">
                <a:solidFill>
                  <a:srgbClr val="C00000"/>
                </a:solidFill>
              </a:rPr>
              <a:t>Identifiability ⇨ unique solution!</a:t>
            </a:r>
          </a:p>
        </p:txBody>
      </p:sp>
      <p:sp>
        <p:nvSpPr>
          <p:cNvPr id="12" name="Rectangle 11">
            <a:extLst>
              <a:ext uri="{FF2B5EF4-FFF2-40B4-BE49-F238E27FC236}">
                <a16:creationId xmlns:a16="http://schemas.microsoft.com/office/drawing/2014/main" id="{8296D2F9-3775-442D-8523-DB1270BAE765}"/>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DD3ED9F-96A2-4671-93F5-2A6B9FA71B7C}"/>
              </a:ext>
            </a:extLst>
          </p:cNvPr>
          <p:cNvSpPr>
            <a:spLocks noGrp="1"/>
          </p:cNvSpPr>
          <p:nvPr>
            <p:ph type="sldNum" sz="quarter" idx="12"/>
          </p:nvPr>
        </p:nvSpPr>
        <p:spPr/>
        <p:txBody>
          <a:bodyPr/>
          <a:lstStyle/>
          <a:p>
            <a:fld id="{ED922394-96B1-4130-9F58-06B799E76477}" type="slidenum">
              <a:rPr lang="en-US" smtClean="0"/>
              <a:t>30</a:t>
            </a:fld>
            <a:endParaRPr lang="en-US"/>
          </a:p>
        </p:txBody>
      </p:sp>
    </p:spTree>
    <p:extLst>
      <p:ext uri="{BB962C8B-B14F-4D97-AF65-F5344CB8AC3E}">
        <p14:creationId xmlns:p14="http://schemas.microsoft.com/office/powerpoint/2010/main" val="146632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3"/>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5"/>
          <a:stretch>
            <a:fillRect/>
          </a:stretch>
        </p:blipFill>
        <p:spPr>
          <a:xfrm>
            <a:off x="433656" y="4367865"/>
            <a:ext cx="4034238" cy="2223640"/>
          </a:xfrm>
          <a:prstGeom prst="rect">
            <a:avLst/>
          </a:prstGeom>
        </p:spPr>
      </p:pic>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77C772-4647-4214-9B19-535A1B16AE74}"/>
              </a:ext>
            </a:extLst>
          </p:cNvPr>
          <p:cNvSpPr txBox="1"/>
          <p:nvPr/>
        </p:nvSpPr>
        <p:spPr>
          <a:xfrm>
            <a:off x="4866607" y="4879520"/>
            <a:ext cx="4034238" cy="1200329"/>
          </a:xfrm>
          <a:prstGeom prst="rect">
            <a:avLst/>
          </a:prstGeom>
          <a:noFill/>
        </p:spPr>
        <p:txBody>
          <a:bodyPr wrap="square" rtlCol="0">
            <a:spAutoFit/>
          </a:bodyPr>
          <a:lstStyle/>
          <a:p>
            <a:r>
              <a:rPr lang="en-US" sz="2400" b="1" dirty="0">
                <a:solidFill>
                  <a:srgbClr val="C00000"/>
                </a:solidFill>
              </a:rPr>
              <a:t>Need: </a:t>
            </a:r>
          </a:p>
          <a:p>
            <a:pPr marL="457200" indent="-457200">
              <a:buAutoNum type="arabicPeriod"/>
            </a:pPr>
            <a:r>
              <a:rPr lang="en-US" sz="2400" b="1" dirty="0">
                <a:solidFill>
                  <a:srgbClr val="C00000"/>
                </a:solidFill>
              </a:rPr>
              <a:t>unique solution</a:t>
            </a:r>
          </a:p>
          <a:p>
            <a:pPr marL="457200" indent="-457200">
              <a:buAutoNum type="arabicPeriod"/>
            </a:pPr>
            <a:r>
              <a:rPr lang="en-US" sz="2400" b="1" dirty="0" err="1">
                <a:solidFill>
                  <a:srgbClr val="C00000"/>
                </a:solidFill>
              </a:rPr>
              <a:t>SoS</a:t>
            </a:r>
            <a:r>
              <a:rPr lang="en-US" sz="2400" b="1" dirty="0">
                <a:solidFill>
                  <a:srgbClr val="C00000"/>
                </a:solidFill>
              </a:rPr>
              <a:t> proof of uniqueness</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50A0E4B-08CB-43EA-8DB0-7462D8350748}"/>
                  </a:ext>
                </a:extLst>
              </p14:cNvPr>
              <p14:cNvContentPartPr/>
              <p14:nvPr/>
            </p14:nvContentPartPr>
            <p14:xfrm>
              <a:off x="7573690" y="5223980"/>
              <a:ext cx="495360" cy="363240"/>
            </p14:xfrm>
          </p:contentPart>
        </mc:Choice>
        <mc:Fallback xmlns="">
          <p:pic>
            <p:nvPicPr>
              <p:cNvPr id="5" name="Ink 4">
                <a:extLst>
                  <a:ext uri="{FF2B5EF4-FFF2-40B4-BE49-F238E27FC236}">
                    <a16:creationId xmlns:a16="http://schemas.microsoft.com/office/drawing/2014/main" id="{450A0E4B-08CB-43EA-8DB0-7462D8350748}"/>
                  </a:ext>
                </a:extLst>
              </p:cNvPr>
              <p:cNvPicPr/>
              <p:nvPr/>
            </p:nvPicPr>
            <p:blipFill>
              <a:blip r:embed="rId7"/>
              <a:stretch>
                <a:fillRect/>
              </a:stretch>
            </p:blipFill>
            <p:spPr>
              <a:xfrm>
                <a:off x="7556050" y="5205980"/>
                <a:ext cx="531000" cy="398880"/>
              </a:xfrm>
              <a:prstGeom prst="rect">
                <a:avLst/>
              </a:prstGeom>
            </p:spPr>
          </p:pic>
        </mc:Fallback>
      </mc:AlternateContent>
      <p:sp>
        <p:nvSpPr>
          <p:cNvPr id="13" name="Rectangle 12">
            <a:extLst>
              <a:ext uri="{FF2B5EF4-FFF2-40B4-BE49-F238E27FC236}">
                <a16:creationId xmlns:a16="http://schemas.microsoft.com/office/drawing/2014/main" id="{06325498-DDD0-46C4-B1DD-18C30AB28B9F}"/>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7C5CC00-D0DF-474B-9222-0BCA43AD9859}"/>
              </a:ext>
            </a:extLst>
          </p:cNvPr>
          <p:cNvSpPr>
            <a:spLocks noGrp="1"/>
          </p:cNvSpPr>
          <p:nvPr>
            <p:ph type="sldNum" sz="quarter" idx="12"/>
          </p:nvPr>
        </p:nvSpPr>
        <p:spPr/>
        <p:txBody>
          <a:bodyPr/>
          <a:lstStyle/>
          <a:p>
            <a:fld id="{ED922394-96B1-4130-9F58-06B799E76477}" type="slidenum">
              <a:rPr lang="en-US" smtClean="0"/>
              <a:t>31</a:t>
            </a:fld>
            <a:endParaRPr lang="en-US"/>
          </a:p>
        </p:txBody>
      </p:sp>
    </p:spTree>
    <p:extLst>
      <p:ext uri="{BB962C8B-B14F-4D97-AF65-F5344CB8AC3E}">
        <p14:creationId xmlns:p14="http://schemas.microsoft.com/office/powerpoint/2010/main" val="718622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2"/>
          <a:stretch>
            <a:fillRect/>
          </a:stretch>
        </p:blipFill>
        <p:spPr>
          <a:xfrm>
            <a:off x="433656" y="4367865"/>
            <a:ext cx="4034238" cy="2223640"/>
          </a:xfrm>
          <a:prstGeom prst="rect">
            <a:avLst/>
          </a:prstGeom>
        </p:spPr>
      </p:pic>
      <p:sp>
        <p:nvSpPr>
          <p:cNvPr id="27" name="Rectangle 26">
            <a:extLst>
              <a:ext uri="{FF2B5EF4-FFF2-40B4-BE49-F238E27FC236}">
                <a16:creationId xmlns:a16="http://schemas.microsoft.com/office/drawing/2014/main" id="{DC0E83B4-86B7-45DA-B6FF-2130D85F5C57}"/>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3"/>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4"/>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5"/>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77C772-4647-4214-9B19-535A1B16AE74}"/>
              </a:ext>
            </a:extLst>
          </p:cNvPr>
          <p:cNvSpPr txBox="1"/>
          <p:nvPr/>
        </p:nvSpPr>
        <p:spPr>
          <a:xfrm>
            <a:off x="5154670" y="3644527"/>
            <a:ext cx="4034238" cy="461665"/>
          </a:xfrm>
          <a:prstGeom prst="rect">
            <a:avLst/>
          </a:prstGeom>
          <a:noFill/>
        </p:spPr>
        <p:txBody>
          <a:bodyPr wrap="square" rtlCol="0">
            <a:spAutoFit/>
          </a:bodyPr>
          <a:lstStyle/>
          <a:p>
            <a:r>
              <a:rPr lang="en-US" sz="2400" b="1" dirty="0" err="1">
                <a:solidFill>
                  <a:srgbClr val="C00000"/>
                </a:solidFill>
              </a:rPr>
              <a:t>SoS</a:t>
            </a:r>
            <a:r>
              <a:rPr lang="en-US" sz="2400" b="1" dirty="0">
                <a:solidFill>
                  <a:srgbClr val="C00000"/>
                </a:solidFill>
              </a:rPr>
              <a:t> proof of uniqueness</a:t>
            </a:r>
          </a:p>
        </p:txBody>
      </p:sp>
      <p:grpSp>
        <p:nvGrpSpPr>
          <p:cNvPr id="13" name="Group 12">
            <a:extLst>
              <a:ext uri="{FF2B5EF4-FFF2-40B4-BE49-F238E27FC236}">
                <a16:creationId xmlns:a16="http://schemas.microsoft.com/office/drawing/2014/main" id="{54275F7C-D9A0-4040-A414-A5B141585A87}"/>
              </a:ext>
            </a:extLst>
          </p:cNvPr>
          <p:cNvGrpSpPr/>
          <p:nvPr/>
        </p:nvGrpSpPr>
        <p:grpSpPr>
          <a:xfrm>
            <a:off x="5719378" y="4155073"/>
            <a:ext cx="2460064" cy="1130260"/>
            <a:chOff x="428595" y="4021938"/>
            <a:chExt cx="4462478" cy="2050256"/>
          </a:xfrm>
        </p:grpSpPr>
        <p:pic>
          <p:nvPicPr>
            <p:cNvPr id="14" name="Picture 13">
              <a:extLst>
                <a:ext uri="{FF2B5EF4-FFF2-40B4-BE49-F238E27FC236}">
                  <a16:creationId xmlns:a16="http://schemas.microsoft.com/office/drawing/2014/main" id="{105284C0-C534-47C4-9ECE-6C6584AE851A}"/>
                </a:ext>
              </a:extLst>
            </p:cNvPr>
            <p:cNvPicPr>
              <a:picLocks noChangeAspect="1"/>
            </p:cNvPicPr>
            <p:nvPr/>
          </p:nvPicPr>
          <p:blipFill>
            <a:blip r:embed="rId6"/>
            <a:stretch>
              <a:fillRect/>
            </a:stretch>
          </p:blipFill>
          <p:spPr>
            <a:xfrm>
              <a:off x="428595" y="4176705"/>
              <a:ext cx="4143405" cy="1895489"/>
            </a:xfrm>
            <a:prstGeom prst="rect">
              <a:avLst/>
            </a:prstGeom>
          </p:spPr>
        </p:pic>
        <p:sp>
          <p:nvSpPr>
            <p:cNvPr id="15" name="Rectangle 14">
              <a:extLst>
                <a:ext uri="{FF2B5EF4-FFF2-40B4-BE49-F238E27FC236}">
                  <a16:creationId xmlns:a16="http://schemas.microsoft.com/office/drawing/2014/main" id="{BCAC7ECD-7E0D-4BA9-BFC0-CA4A7C1B7EB8}"/>
                </a:ext>
              </a:extLst>
            </p:cNvPr>
            <p:cNvSpPr/>
            <p:nvPr/>
          </p:nvSpPr>
          <p:spPr>
            <a:xfrm>
              <a:off x="3128948" y="4021938"/>
              <a:ext cx="1762125" cy="62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5E845-A635-4C4D-93F0-61DB26D9DDDE}"/>
                  </a:ext>
                </a:extLst>
              </p:cNvPr>
              <p:cNvSpPr txBox="1"/>
              <p:nvPr/>
            </p:nvSpPr>
            <p:spPr>
              <a:xfrm>
                <a:off x="3533591" y="6082818"/>
                <a:ext cx="56553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accent2"/>
                              </a:solidFill>
                              <a:latin typeface="Cambria Math" panose="02040503050406030204" pitchFamily="18" charset="0"/>
                            </a:rPr>
                          </m:ctrlPr>
                        </m:sSupPr>
                        <m:e>
                          <m:d>
                            <m:dPr>
                              <m:begChr m:val="‖"/>
                              <m:endChr m:val="‖"/>
                              <m:ctrlPr>
                                <a:rPr lang="en-US" sz="2000" i="1" smtClean="0">
                                  <a:solidFill>
                                    <a:schemeClr val="accent2"/>
                                  </a:solidFill>
                                  <a:latin typeface="Cambria Math" panose="02040503050406030204" pitchFamily="18" charset="0"/>
                                </a:rPr>
                              </m:ctrlPr>
                            </m:dPr>
                            <m:e>
                              <m:r>
                                <a:rPr lang="en-US" sz="2000" b="0" i="1" smtClean="0">
                                  <a:solidFill>
                                    <a:schemeClr val="accent2"/>
                                  </a:solidFill>
                                  <a:latin typeface="Cambria Math" panose="02040503050406030204" pitchFamily="18" charset="0"/>
                                </a:rPr>
                                <m:t>𝑤</m:t>
                              </m:r>
                              <m:r>
                                <a:rPr lang="en-US" sz="2000" b="0" i="1" smtClean="0">
                                  <a:solidFill>
                                    <a:schemeClr val="accent2"/>
                                  </a:solidFill>
                                  <a:latin typeface="Cambria Math" panose="02040503050406030204" pitchFamily="18" charset="0"/>
                                </a:rPr>
                                <m:t>−</m:t>
                              </m:r>
                              <m:r>
                                <m:rPr>
                                  <m:sty m:val="p"/>
                                </m:rPr>
                                <a:rPr lang="en-US" sz="2000" b="0" i="0" smtClean="0">
                                  <a:solidFill>
                                    <a:schemeClr val="accent2"/>
                                  </a:solidFill>
                                  <a:latin typeface="Cambria Math" panose="02040503050406030204" pitchFamily="18" charset="0"/>
                                </a:rPr>
                                <m:t>ground</m:t>
                              </m:r>
                              <m:r>
                                <a:rPr lang="en-US" sz="2000" b="0" i="0" smtClean="0">
                                  <a:solidFill>
                                    <a:schemeClr val="accent2"/>
                                  </a:solidFill>
                                  <a:latin typeface="Cambria Math" panose="02040503050406030204" pitchFamily="18" charset="0"/>
                                </a:rPr>
                                <m:t> </m:t>
                              </m:r>
                              <m:r>
                                <m:rPr>
                                  <m:sty m:val="p"/>
                                </m:rPr>
                                <a:rPr lang="en-US" sz="2000" b="0" i="0" smtClean="0">
                                  <a:solidFill>
                                    <a:schemeClr val="accent2"/>
                                  </a:solidFill>
                                  <a:latin typeface="Cambria Math" panose="02040503050406030204" pitchFamily="18" charset="0"/>
                                </a:rPr>
                                <m:t>truth</m:t>
                              </m:r>
                              <m:r>
                                <a:rPr lang="en-US" sz="2000" b="0" i="0" smtClean="0">
                                  <a:solidFill>
                                    <a:schemeClr val="accent2"/>
                                  </a:solidFill>
                                  <a:latin typeface="Cambria Math" panose="02040503050406030204" pitchFamily="18" charset="0"/>
                                </a:rPr>
                                <m:t> </m:t>
                              </m:r>
                              <m:r>
                                <m:rPr>
                                  <m:sty m:val="p"/>
                                </m:rPr>
                                <a:rPr lang="en-US" sz="2000" b="0" i="0" smtClean="0">
                                  <a:solidFill>
                                    <a:schemeClr val="accent2"/>
                                  </a:solidFill>
                                  <a:latin typeface="Cambria Math" panose="02040503050406030204" pitchFamily="18" charset="0"/>
                                </a:rPr>
                                <m:t>clustering</m:t>
                              </m:r>
                            </m:e>
                          </m:d>
                        </m:e>
                        <m:sup>
                          <m:r>
                            <a:rPr lang="en-US" sz="2000" b="0" i="1" smtClean="0">
                              <a:solidFill>
                                <a:schemeClr val="accent2"/>
                              </a:solidFill>
                              <a:latin typeface="Cambria Math" panose="02040503050406030204" pitchFamily="18" charset="0"/>
                            </a:rPr>
                            <m:t>2</m:t>
                          </m:r>
                        </m:sup>
                      </m:sSup>
                      <m:r>
                        <a:rPr lang="en-US" sz="2000" b="0" i="1" smtClean="0">
                          <a:solidFill>
                            <a:schemeClr val="accent2"/>
                          </a:solidFill>
                          <a:latin typeface="Cambria Math" panose="02040503050406030204" pitchFamily="18" charset="0"/>
                        </a:rPr>
                        <m:t>≤0.01</m:t>
                      </m:r>
                    </m:oMath>
                  </m:oMathPara>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3375E845-A635-4C4D-93F0-61DB26D9DDDE}"/>
                  </a:ext>
                </a:extLst>
              </p:cNvPr>
              <p:cNvSpPr txBox="1">
                <a:spLocks noRot="1" noChangeAspect="1" noMove="1" noResize="1" noEditPoints="1" noAdjustHandles="1" noChangeArrowheads="1" noChangeShapeType="1" noTextEdit="1"/>
              </p:cNvSpPr>
              <p:nvPr/>
            </p:nvSpPr>
            <p:spPr>
              <a:xfrm>
                <a:off x="3533591" y="6082818"/>
                <a:ext cx="5655317" cy="400110"/>
              </a:xfrm>
              <a:prstGeom prst="rect">
                <a:avLst/>
              </a:prstGeom>
              <a:blipFill>
                <a:blip r:embed="rId7"/>
                <a:stretch>
                  <a:fillRect b="-1538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D771791-8295-43B3-BF33-20E2E0CD1C68}"/>
              </a:ext>
            </a:extLst>
          </p:cNvPr>
          <p:cNvSpPr txBox="1"/>
          <p:nvPr/>
        </p:nvSpPr>
        <p:spPr>
          <a:xfrm>
            <a:off x="5403951" y="5450999"/>
            <a:ext cx="3496894" cy="646331"/>
          </a:xfrm>
          <a:prstGeom prst="rect">
            <a:avLst/>
          </a:prstGeom>
          <a:noFill/>
        </p:spPr>
        <p:txBody>
          <a:bodyPr wrap="square" rtlCol="0">
            <a:spAutoFit/>
          </a:bodyPr>
          <a:lstStyle/>
          <a:p>
            <a:r>
              <a:rPr lang="en-US" i="1" dirty="0">
                <a:solidFill>
                  <a:schemeClr val="accent2"/>
                </a:solidFill>
              </a:rPr>
              <a:t>(Sequence of  constant-degree polynomial inequalities)</a:t>
            </a:r>
          </a:p>
        </p:txBody>
      </p:sp>
      <p:grpSp>
        <p:nvGrpSpPr>
          <p:cNvPr id="12" name="Group 11">
            <a:extLst>
              <a:ext uri="{FF2B5EF4-FFF2-40B4-BE49-F238E27FC236}">
                <a16:creationId xmlns:a16="http://schemas.microsoft.com/office/drawing/2014/main" id="{B267EC64-D4B6-4984-B512-F455666B16EF}"/>
              </a:ext>
            </a:extLst>
          </p:cNvPr>
          <p:cNvGrpSpPr/>
          <p:nvPr/>
        </p:nvGrpSpPr>
        <p:grpSpPr>
          <a:xfrm>
            <a:off x="4413520" y="3214996"/>
            <a:ext cx="786600" cy="2042640"/>
            <a:chOff x="4413520" y="3214996"/>
            <a:chExt cx="786600" cy="204264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50FA8EC-90B0-47A4-89C4-621C419B3378}"/>
                    </a:ext>
                  </a:extLst>
                </p14:cNvPr>
                <p14:cNvContentPartPr/>
                <p14:nvPr/>
              </p14:nvContentPartPr>
              <p14:xfrm>
                <a:off x="4413520" y="3214996"/>
                <a:ext cx="739440" cy="1824120"/>
              </p14:xfrm>
            </p:contentPart>
          </mc:Choice>
          <mc:Fallback xmlns="">
            <p:pic>
              <p:nvPicPr>
                <p:cNvPr id="10" name="Ink 9">
                  <a:extLst>
                    <a:ext uri="{FF2B5EF4-FFF2-40B4-BE49-F238E27FC236}">
                      <a16:creationId xmlns:a16="http://schemas.microsoft.com/office/drawing/2014/main" id="{350FA8EC-90B0-47A4-89C4-621C419B3378}"/>
                    </a:ext>
                  </a:extLst>
                </p:cNvPr>
                <p:cNvPicPr/>
                <p:nvPr/>
              </p:nvPicPr>
              <p:blipFill>
                <a:blip r:embed="rId9"/>
                <a:stretch>
                  <a:fillRect/>
                </a:stretch>
              </p:blipFill>
              <p:spPr>
                <a:xfrm>
                  <a:off x="4395880" y="3196996"/>
                  <a:ext cx="775080" cy="185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28DCB6E-C74C-44B1-95BA-E8489FB26148}"/>
                    </a:ext>
                  </a:extLst>
                </p14:cNvPr>
                <p14:cNvContentPartPr/>
                <p14:nvPr/>
              </p14:nvContentPartPr>
              <p14:xfrm>
                <a:off x="5048920" y="4777036"/>
                <a:ext cx="151200" cy="480600"/>
              </p14:xfrm>
            </p:contentPart>
          </mc:Choice>
          <mc:Fallback xmlns="">
            <p:pic>
              <p:nvPicPr>
                <p:cNvPr id="11" name="Ink 10">
                  <a:extLst>
                    <a:ext uri="{FF2B5EF4-FFF2-40B4-BE49-F238E27FC236}">
                      <a16:creationId xmlns:a16="http://schemas.microsoft.com/office/drawing/2014/main" id="{828DCB6E-C74C-44B1-95BA-E8489FB26148}"/>
                    </a:ext>
                  </a:extLst>
                </p:cNvPr>
                <p:cNvPicPr/>
                <p:nvPr/>
              </p:nvPicPr>
              <p:blipFill>
                <a:blip r:embed="rId11"/>
                <a:stretch>
                  <a:fillRect/>
                </a:stretch>
              </p:blipFill>
              <p:spPr>
                <a:xfrm>
                  <a:off x="5031280" y="4759396"/>
                  <a:ext cx="186840" cy="516240"/>
                </a:xfrm>
                <a:prstGeom prst="rect">
                  <a:avLst/>
                </a:prstGeom>
              </p:spPr>
            </p:pic>
          </mc:Fallback>
        </mc:AlternateContent>
      </p:grpSp>
      <p:sp>
        <p:nvSpPr>
          <p:cNvPr id="5" name="Slide Number Placeholder 4">
            <a:extLst>
              <a:ext uri="{FF2B5EF4-FFF2-40B4-BE49-F238E27FC236}">
                <a16:creationId xmlns:a16="http://schemas.microsoft.com/office/drawing/2014/main" id="{1D21F3FA-3E0D-4372-9BAF-4494DBB59C4F}"/>
              </a:ext>
            </a:extLst>
          </p:cNvPr>
          <p:cNvSpPr>
            <a:spLocks noGrp="1"/>
          </p:cNvSpPr>
          <p:nvPr>
            <p:ph type="sldNum" sz="quarter" idx="12"/>
          </p:nvPr>
        </p:nvSpPr>
        <p:spPr/>
        <p:txBody>
          <a:bodyPr/>
          <a:lstStyle/>
          <a:p>
            <a:fld id="{ED922394-96B1-4130-9F58-06B799E76477}" type="slidenum">
              <a:rPr lang="en-US" smtClean="0"/>
              <a:t>32</a:t>
            </a:fld>
            <a:endParaRPr lang="en-US"/>
          </a:p>
        </p:txBody>
      </p:sp>
    </p:spTree>
    <p:extLst>
      <p:ext uri="{BB962C8B-B14F-4D97-AF65-F5344CB8AC3E}">
        <p14:creationId xmlns:p14="http://schemas.microsoft.com/office/powerpoint/2010/main" val="21172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510CA-2E08-46E2-A2FA-AEEB5F984430}"/>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40C53C7A-100B-45C1-9F8F-44EF67AE90BD}"/>
              </a:ext>
            </a:extLst>
          </p:cNvPr>
          <p:cNvSpPr>
            <a:spLocks noGrp="1"/>
          </p:cNvSpPr>
          <p:nvPr>
            <p:ph type="title"/>
          </p:nvPr>
        </p:nvSpPr>
        <p:spPr/>
        <p:txBody>
          <a:bodyPr/>
          <a:lstStyle/>
          <a:p>
            <a:r>
              <a:rPr lang="en-US" dirty="0"/>
              <a:t>Proofs to Algorithms</a:t>
            </a:r>
            <a:br>
              <a:rPr lang="en-US" dirty="0"/>
            </a:br>
            <a:r>
              <a:rPr lang="en-US" dirty="0"/>
              <a:t>for Mixture Models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B0290D-5BDD-403B-9EB6-534C59C2F3B7}"/>
                  </a:ext>
                </a:extLst>
              </p:cNvPr>
              <p:cNvSpPr txBox="1"/>
              <p:nvPr/>
            </p:nvSpPr>
            <p:spPr>
              <a:xfrm>
                <a:off x="6361250" y="2266572"/>
                <a:ext cx="1970709" cy="646331"/>
              </a:xfrm>
              <a:prstGeom prst="rect">
                <a:avLst/>
              </a:prstGeom>
              <a:noFill/>
            </p:spPr>
            <p:txBody>
              <a:bodyPr wrap="square" rtlCol="0">
                <a:spAutoFit/>
              </a:bodyPr>
              <a:lstStyle/>
              <a:p>
                <a:r>
                  <a:rPr lang="en-US" dirty="0"/>
                  <a:t>Samples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p>
              <a:p>
                <a:r>
                  <a:rPr lang="en-US" dirty="0"/>
                  <a:t>from </a:t>
                </a:r>
                <a14:m>
                  <m:oMath xmlns:m="http://schemas.openxmlformats.org/officeDocument/2006/math">
                    <m:r>
                      <a:rPr lang="en-US" b="0" i="1" smtClean="0">
                        <a:latin typeface="Cambria Math" panose="02040503050406030204" pitchFamily="18" charset="0"/>
                      </a:rPr>
                      <m:t>𝑘</m:t>
                    </m:r>
                  </m:oMath>
                </a14:m>
                <a:r>
                  <a:rPr lang="en-US" dirty="0"/>
                  <a:t> Gaussians</a:t>
                </a:r>
              </a:p>
            </p:txBody>
          </p:sp>
        </mc:Choice>
        <mc:Fallback xmlns="">
          <p:sp>
            <p:nvSpPr>
              <p:cNvPr id="18" name="TextBox 17">
                <a:extLst>
                  <a:ext uri="{FF2B5EF4-FFF2-40B4-BE49-F238E27FC236}">
                    <a16:creationId xmlns:a16="http://schemas.microsoft.com/office/drawing/2014/main" id="{9DB0290D-5BDD-403B-9EB6-534C59C2F3B7}"/>
                  </a:ext>
                </a:extLst>
              </p:cNvPr>
              <p:cNvSpPr txBox="1">
                <a:spLocks noRot="1" noChangeAspect="1" noMove="1" noResize="1" noEditPoints="1" noAdjustHandles="1" noChangeArrowheads="1" noChangeShapeType="1" noTextEdit="1"/>
              </p:cNvSpPr>
              <p:nvPr/>
            </p:nvSpPr>
            <p:spPr>
              <a:xfrm>
                <a:off x="6361250" y="2266572"/>
                <a:ext cx="1970709" cy="646331"/>
              </a:xfrm>
              <a:prstGeom prst="rect">
                <a:avLst/>
              </a:prstGeom>
              <a:blipFill>
                <a:blip r:embed="rId3"/>
                <a:stretch>
                  <a:fillRect l="-278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2E1C815C-28D8-432E-A15D-9FC89DFC51B4}"/>
                  </a:ext>
                </a:extLst>
              </p:cNvPr>
              <p:cNvSpPr/>
              <p:nvPr/>
            </p:nvSpPr>
            <p:spPr>
              <a:xfrm>
                <a:off x="243156" y="2038314"/>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29" name="Rectangle: Rounded Corners 28">
                <a:extLst>
                  <a:ext uri="{FF2B5EF4-FFF2-40B4-BE49-F238E27FC236}">
                    <a16:creationId xmlns:a16="http://schemas.microsoft.com/office/drawing/2014/main" id="{2E1C815C-28D8-432E-A15D-9FC89DFC51B4}"/>
                  </a:ext>
                </a:extLst>
              </p:cNvPr>
              <p:cNvSpPr>
                <a:spLocks noRot="1" noChangeAspect="1" noMove="1" noResize="1" noEditPoints="1" noAdjustHandles="1" noChangeArrowheads="1" noChangeShapeType="1" noTextEdit="1"/>
              </p:cNvSpPr>
              <p:nvPr/>
            </p:nvSpPr>
            <p:spPr>
              <a:xfrm>
                <a:off x="243156" y="2038314"/>
                <a:ext cx="5584438" cy="1456981"/>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C1F67405-D860-4F20-A246-43B3D64783A5}"/>
              </a:ext>
            </a:extLst>
          </p:cNvPr>
          <p:cNvSpPr/>
          <p:nvPr/>
        </p:nvSpPr>
        <p:spPr>
          <a:xfrm>
            <a:off x="243155" y="3788247"/>
            <a:ext cx="4548296" cy="430887"/>
          </a:xfrm>
          <a:prstGeom prst="rect">
            <a:avLst/>
          </a:prstGeom>
        </p:spPr>
        <p:txBody>
          <a:bodyPr wrap="none">
            <a:spAutoFit/>
          </a:bodyPr>
          <a:lstStyle/>
          <a:p>
            <a:r>
              <a:rPr lang="en-US" sz="2200" b="1" dirty="0"/>
              <a:t>2. Use Proofs to Algorithms black box</a:t>
            </a:r>
          </a:p>
        </p:txBody>
      </p:sp>
      <p:pic>
        <p:nvPicPr>
          <p:cNvPr id="4" name="Picture 3">
            <a:extLst>
              <a:ext uri="{FF2B5EF4-FFF2-40B4-BE49-F238E27FC236}">
                <a16:creationId xmlns:a16="http://schemas.microsoft.com/office/drawing/2014/main" id="{8B21381D-7680-4CEC-8E6E-171D68D1CA4E}"/>
              </a:ext>
            </a:extLst>
          </p:cNvPr>
          <p:cNvPicPr>
            <a:picLocks noChangeAspect="1"/>
          </p:cNvPicPr>
          <p:nvPr/>
        </p:nvPicPr>
        <p:blipFill>
          <a:blip r:embed="rId5"/>
          <a:stretch>
            <a:fillRect/>
          </a:stretch>
        </p:blipFill>
        <p:spPr>
          <a:xfrm>
            <a:off x="433656" y="4367865"/>
            <a:ext cx="4034238" cy="2223640"/>
          </a:xfrm>
          <a:prstGeom prst="rect">
            <a:avLst/>
          </a:prstGeom>
        </p:spPr>
      </p:pic>
      <p:sp>
        <p:nvSpPr>
          <p:cNvPr id="7" name="Oval 6">
            <a:extLst>
              <a:ext uri="{FF2B5EF4-FFF2-40B4-BE49-F238E27FC236}">
                <a16:creationId xmlns:a16="http://schemas.microsoft.com/office/drawing/2014/main" id="{A4D184B4-8889-42B0-B404-5BFC7E352DD6}"/>
              </a:ext>
            </a:extLst>
          </p:cNvPr>
          <p:cNvSpPr/>
          <p:nvPr/>
        </p:nvSpPr>
        <p:spPr>
          <a:xfrm>
            <a:off x="243155" y="5755259"/>
            <a:ext cx="1514004" cy="8447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64F6DB-FB26-4856-9DDE-67E391B5BACE}"/>
              </a:ext>
            </a:extLst>
          </p:cNvPr>
          <p:cNvSpPr/>
          <p:nvPr/>
        </p:nvSpPr>
        <p:spPr>
          <a:xfrm>
            <a:off x="1633805" y="5816601"/>
            <a:ext cx="1573972" cy="96212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77C772-4647-4214-9B19-535A1B16AE74}"/>
              </a:ext>
            </a:extLst>
          </p:cNvPr>
          <p:cNvSpPr txBox="1"/>
          <p:nvPr/>
        </p:nvSpPr>
        <p:spPr>
          <a:xfrm>
            <a:off x="4866607" y="4879520"/>
            <a:ext cx="4034238" cy="1200329"/>
          </a:xfrm>
          <a:prstGeom prst="rect">
            <a:avLst/>
          </a:prstGeom>
          <a:noFill/>
        </p:spPr>
        <p:txBody>
          <a:bodyPr wrap="square" rtlCol="0">
            <a:spAutoFit/>
          </a:bodyPr>
          <a:lstStyle/>
          <a:p>
            <a:r>
              <a:rPr lang="en-US" sz="2400" b="1" dirty="0">
                <a:solidFill>
                  <a:srgbClr val="C00000"/>
                </a:solidFill>
              </a:rPr>
              <a:t>Need: </a:t>
            </a:r>
          </a:p>
          <a:p>
            <a:pPr marL="457200" indent="-457200">
              <a:buAutoNum type="arabicPeriod"/>
            </a:pPr>
            <a:r>
              <a:rPr lang="en-US" sz="2400" b="1" dirty="0">
                <a:solidFill>
                  <a:srgbClr val="C00000"/>
                </a:solidFill>
              </a:rPr>
              <a:t>unique solution</a:t>
            </a:r>
          </a:p>
          <a:p>
            <a:pPr marL="457200" indent="-457200">
              <a:buAutoNum type="arabicPeriod"/>
            </a:pPr>
            <a:r>
              <a:rPr lang="en-US" sz="2400" b="1" dirty="0" err="1">
                <a:solidFill>
                  <a:srgbClr val="C00000"/>
                </a:solidFill>
              </a:rPr>
              <a:t>SoS</a:t>
            </a:r>
            <a:r>
              <a:rPr lang="en-US" sz="2400" b="1" dirty="0">
                <a:solidFill>
                  <a:srgbClr val="C00000"/>
                </a:solidFill>
              </a:rPr>
              <a:t> proof of uniqueness</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50A0E4B-08CB-43EA-8DB0-7462D8350748}"/>
                  </a:ext>
                </a:extLst>
              </p14:cNvPr>
              <p14:cNvContentPartPr/>
              <p14:nvPr/>
            </p14:nvContentPartPr>
            <p14:xfrm>
              <a:off x="7573690" y="5223980"/>
              <a:ext cx="495360" cy="363240"/>
            </p14:xfrm>
          </p:contentPart>
        </mc:Choice>
        <mc:Fallback xmlns="">
          <p:pic>
            <p:nvPicPr>
              <p:cNvPr id="5" name="Ink 4">
                <a:extLst>
                  <a:ext uri="{FF2B5EF4-FFF2-40B4-BE49-F238E27FC236}">
                    <a16:creationId xmlns:a16="http://schemas.microsoft.com/office/drawing/2014/main" id="{450A0E4B-08CB-43EA-8DB0-7462D8350748}"/>
                  </a:ext>
                </a:extLst>
              </p:cNvPr>
              <p:cNvPicPr/>
              <p:nvPr/>
            </p:nvPicPr>
            <p:blipFill>
              <a:blip r:embed="rId7"/>
              <a:stretch>
                <a:fillRect/>
              </a:stretch>
            </p:blipFill>
            <p:spPr>
              <a:xfrm>
                <a:off x="7556050" y="5205980"/>
                <a:ext cx="5310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BC9F75D-939F-4091-9331-E89E8A4C6046}"/>
                  </a:ext>
                </a:extLst>
              </p14:cNvPr>
              <p14:cNvContentPartPr/>
              <p14:nvPr/>
            </p14:nvContentPartPr>
            <p14:xfrm>
              <a:off x="8515350" y="5755259"/>
              <a:ext cx="495360" cy="363240"/>
            </p14:xfrm>
          </p:contentPart>
        </mc:Choice>
        <mc:Fallback xmlns="">
          <p:pic>
            <p:nvPicPr>
              <p:cNvPr id="13" name="Ink 12">
                <a:extLst>
                  <a:ext uri="{FF2B5EF4-FFF2-40B4-BE49-F238E27FC236}">
                    <a16:creationId xmlns:a16="http://schemas.microsoft.com/office/drawing/2014/main" id="{6BC9F75D-939F-4091-9331-E89E8A4C6046}"/>
                  </a:ext>
                </a:extLst>
              </p:cNvPr>
              <p:cNvPicPr/>
              <p:nvPr/>
            </p:nvPicPr>
            <p:blipFill>
              <a:blip r:embed="rId7"/>
              <a:stretch>
                <a:fillRect/>
              </a:stretch>
            </p:blipFill>
            <p:spPr>
              <a:xfrm>
                <a:off x="8497710" y="5737259"/>
                <a:ext cx="5310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8295F93-F4AA-4FB9-BD63-023514B68587}"/>
                  </a:ext>
                </a:extLst>
              </p14:cNvPr>
              <p14:cNvContentPartPr/>
              <p14:nvPr/>
            </p14:nvContentPartPr>
            <p14:xfrm>
              <a:off x="4812183" y="3788247"/>
              <a:ext cx="495360" cy="363240"/>
            </p14:xfrm>
          </p:contentPart>
        </mc:Choice>
        <mc:Fallback xmlns="">
          <p:pic>
            <p:nvPicPr>
              <p:cNvPr id="14" name="Ink 13">
                <a:extLst>
                  <a:ext uri="{FF2B5EF4-FFF2-40B4-BE49-F238E27FC236}">
                    <a16:creationId xmlns:a16="http://schemas.microsoft.com/office/drawing/2014/main" id="{C8295F93-F4AA-4FB9-BD63-023514B68587}"/>
                  </a:ext>
                </a:extLst>
              </p:cNvPr>
              <p:cNvPicPr/>
              <p:nvPr/>
            </p:nvPicPr>
            <p:blipFill>
              <a:blip r:embed="rId7"/>
              <a:stretch>
                <a:fillRect/>
              </a:stretch>
            </p:blipFill>
            <p:spPr>
              <a:xfrm>
                <a:off x="4794543" y="3770247"/>
                <a:ext cx="531000" cy="398880"/>
              </a:xfrm>
              <a:prstGeom prst="rect">
                <a:avLst/>
              </a:prstGeom>
            </p:spPr>
          </p:pic>
        </mc:Fallback>
      </mc:AlternateContent>
      <p:sp>
        <p:nvSpPr>
          <p:cNvPr id="15" name="Rectangle 14">
            <a:extLst>
              <a:ext uri="{FF2B5EF4-FFF2-40B4-BE49-F238E27FC236}">
                <a16:creationId xmlns:a16="http://schemas.microsoft.com/office/drawing/2014/main" id="{42B307B6-1A32-4546-97C4-E63032C3F70C}"/>
              </a:ext>
            </a:extLst>
          </p:cNvPr>
          <p:cNvSpPr/>
          <p:nvPr/>
        </p:nvSpPr>
        <p:spPr>
          <a:xfrm>
            <a:off x="3865418" y="6203373"/>
            <a:ext cx="602476" cy="518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E4E79B9-EE15-4DC4-8A33-BFF33A77F8F9}"/>
              </a:ext>
            </a:extLst>
          </p:cNvPr>
          <p:cNvSpPr>
            <a:spLocks noGrp="1"/>
          </p:cNvSpPr>
          <p:nvPr>
            <p:ph type="sldNum" sz="quarter" idx="12"/>
          </p:nvPr>
        </p:nvSpPr>
        <p:spPr/>
        <p:txBody>
          <a:bodyPr/>
          <a:lstStyle/>
          <a:p>
            <a:fld id="{ED922394-96B1-4130-9F58-06B799E76477}" type="slidenum">
              <a:rPr lang="en-US" smtClean="0"/>
              <a:t>33</a:t>
            </a:fld>
            <a:endParaRPr lang="en-US"/>
          </a:p>
        </p:txBody>
      </p:sp>
    </p:spTree>
    <p:extLst>
      <p:ext uri="{BB962C8B-B14F-4D97-AF65-F5344CB8AC3E}">
        <p14:creationId xmlns:p14="http://schemas.microsoft.com/office/powerpoint/2010/main" val="19029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869CE4B-5C35-4262-B126-35A4A28E1962}"/>
              </a:ext>
            </a:extLst>
          </p:cNvPr>
          <p:cNvGrpSpPr/>
          <p:nvPr/>
        </p:nvGrpSpPr>
        <p:grpSpPr>
          <a:xfrm>
            <a:off x="5243580" y="2340670"/>
            <a:ext cx="4108800" cy="1887761"/>
            <a:chOff x="428595" y="4021938"/>
            <a:chExt cx="4462478" cy="2050256"/>
          </a:xfrm>
        </p:grpSpPr>
        <p:pic>
          <p:nvPicPr>
            <p:cNvPr id="6" name="Picture 5">
              <a:extLst>
                <a:ext uri="{FF2B5EF4-FFF2-40B4-BE49-F238E27FC236}">
                  <a16:creationId xmlns:a16="http://schemas.microsoft.com/office/drawing/2014/main" id="{253014DE-BAEC-438A-982F-C8DE48E29D40}"/>
                </a:ext>
              </a:extLst>
            </p:cNvPr>
            <p:cNvPicPr>
              <a:picLocks noChangeAspect="1"/>
            </p:cNvPicPr>
            <p:nvPr/>
          </p:nvPicPr>
          <p:blipFill>
            <a:blip r:embed="rId2"/>
            <a:stretch>
              <a:fillRect/>
            </a:stretch>
          </p:blipFill>
          <p:spPr>
            <a:xfrm>
              <a:off x="428595" y="4176705"/>
              <a:ext cx="4143405" cy="1895489"/>
            </a:xfrm>
            <a:prstGeom prst="rect">
              <a:avLst/>
            </a:prstGeom>
          </p:spPr>
        </p:pic>
        <p:sp>
          <p:nvSpPr>
            <p:cNvPr id="7" name="Rectangle 6">
              <a:extLst>
                <a:ext uri="{FF2B5EF4-FFF2-40B4-BE49-F238E27FC236}">
                  <a16:creationId xmlns:a16="http://schemas.microsoft.com/office/drawing/2014/main" id="{4C13B199-96DE-4794-B61D-B2BCBD5A7272}"/>
                </a:ext>
              </a:extLst>
            </p:cNvPr>
            <p:cNvSpPr/>
            <p:nvPr/>
          </p:nvSpPr>
          <p:spPr>
            <a:xfrm>
              <a:off x="3128948" y="4021938"/>
              <a:ext cx="1762125" cy="62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Arrow: Right 8">
            <a:extLst>
              <a:ext uri="{FF2B5EF4-FFF2-40B4-BE49-F238E27FC236}">
                <a16:creationId xmlns:a16="http://schemas.microsoft.com/office/drawing/2014/main" id="{75CF7D87-9DDC-4975-AA46-939636CCA33A}"/>
              </a:ext>
            </a:extLst>
          </p:cNvPr>
          <p:cNvSpPr/>
          <p:nvPr/>
        </p:nvSpPr>
        <p:spPr>
          <a:xfrm>
            <a:off x="3870762" y="4032793"/>
            <a:ext cx="473524" cy="33647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7F1DA8-DDC6-473E-883A-BBE5CBEDEE7C}"/>
              </a:ext>
            </a:extLst>
          </p:cNvPr>
          <p:cNvSpPr txBox="1"/>
          <p:nvPr/>
        </p:nvSpPr>
        <p:spPr>
          <a:xfrm>
            <a:off x="3754073" y="4563374"/>
            <a:ext cx="2001596" cy="923330"/>
          </a:xfrm>
          <a:prstGeom prst="rect">
            <a:avLst/>
          </a:prstGeom>
          <a:noFill/>
        </p:spPr>
        <p:txBody>
          <a:bodyPr wrap="square" rtlCol="0">
            <a:spAutoFit/>
          </a:bodyPr>
          <a:lstStyle/>
          <a:p>
            <a:r>
              <a:rPr lang="en-US" dirty="0">
                <a:solidFill>
                  <a:schemeClr val="accent2"/>
                </a:solidFill>
              </a:rPr>
              <a:t>Encode in constant-degree </a:t>
            </a:r>
            <a:r>
              <a:rPr lang="en-US" dirty="0" err="1">
                <a:solidFill>
                  <a:schemeClr val="accent2"/>
                </a:solidFill>
              </a:rPr>
              <a:t>SoS</a:t>
            </a: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E44D33-AF6A-4289-B63F-70AC930FB2D9}"/>
                  </a:ext>
                </a:extLst>
              </p:cNvPr>
              <p:cNvSpPr txBox="1"/>
              <p:nvPr/>
            </p:nvSpPr>
            <p:spPr>
              <a:xfrm>
                <a:off x="5642485" y="5441721"/>
                <a:ext cx="270013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d>
                            <m:dPr>
                              <m:begChr m:val="‖"/>
                              <m:endChr m:val="‖"/>
                              <m:ctrlPr>
                                <a:rPr lang="en-US" sz="240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𝑤</m:t>
                              </m:r>
                              <m:r>
                                <a:rPr lang="en-US" sz="2400" b="0" i="1" smtClean="0">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𝑤</m:t>
                                  </m:r>
                                </m:e>
                                <m:sup>
                                  <m:r>
                                    <a:rPr lang="en-US" sz="2400" b="0" i="1" smtClean="0">
                                      <a:solidFill>
                                        <a:schemeClr val="accent2"/>
                                      </a:solidFill>
                                      <a:latin typeface="Cambria Math" panose="02040503050406030204" pitchFamily="18" charset="0"/>
                                    </a:rPr>
                                    <m:t>∗</m:t>
                                  </m:r>
                                </m:sup>
                              </m:sSup>
                            </m:e>
                          </m:d>
                        </m:e>
                        <m:sup>
                          <m:r>
                            <a:rPr lang="en-US" sz="2400" b="0" i="1" smtClean="0">
                              <a:solidFill>
                                <a:schemeClr val="accent2"/>
                              </a:solidFill>
                              <a:latin typeface="Cambria Math" panose="02040503050406030204" pitchFamily="18" charset="0"/>
                            </a:rPr>
                            <m:t>2</m:t>
                          </m:r>
                        </m:sup>
                      </m:sSup>
                      <m:r>
                        <a:rPr lang="en-US" sz="2400" b="0" i="1" smtClean="0">
                          <a:solidFill>
                            <a:schemeClr val="accent2"/>
                          </a:solidFill>
                          <a:latin typeface="Cambria Math" panose="02040503050406030204" pitchFamily="18" charset="0"/>
                        </a:rPr>
                        <m:t>≤0.01</m:t>
                      </m:r>
                    </m:oMath>
                  </m:oMathPara>
                </a14:m>
                <a:endParaRPr lang="en-US" sz="2400" dirty="0">
                  <a:solidFill>
                    <a:schemeClr val="accent2"/>
                  </a:solidFill>
                </a:endParaRPr>
              </a:p>
            </p:txBody>
          </p:sp>
        </mc:Choice>
        <mc:Fallback xmlns="">
          <p:sp>
            <p:nvSpPr>
              <p:cNvPr id="11" name="TextBox 10">
                <a:extLst>
                  <a:ext uri="{FF2B5EF4-FFF2-40B4-BE49-F238E27FC236}">
                    <a16:creationId xmlns:a16="http://schemas.microsoft.com/office/drawing/2014/main" id="{4EE44D33-AF6A-4289-B63F-70AC930FB2D9}"/>
                  </a:ext>
                </a:extLst>
              </p:cNvPr>
              <p:cNvSpPr txBox="1">
                <a:spLocks noRot="1" noChangeAspect="1" noMove="1" noResize="1" noEditPoints="1" noAdjustHandles="1" noChangeArrowheads="1" noChangeShapeType="1" noTextEdit="1"/>
              </p:cNvSpPr>
              <p:nvPr/>
            </p:nvSpPr>
            <p:spPr>
              <a:xfrm>
                <a:off x="5642485" y="5441721"/>
                <a:ext cx="270013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B484D68E-81AE-42FC-8796-F13E4AE7187F}"/>
                  </a:ext>
                </a:extLst>
              </p:cNvPr>
              <p:cNvSpPr/>
              <p:nvPr/>
            </p:nvSpPr>
            <p:spPr>
              <a:xfrm>
                <a:off x="56314" y="2324587"/>
                <a:ext cx="3529279" cy="4477575"/>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tx1"/>
                    </a:solidFill>
                  </a:rPr>
                  <a:t>To prove: </a:t>
                </a:r>
                <a:r>
                  <a:rPr lang="en-US" dirty="0">
                    <a:solidFill>
                      <a:schemeClr val="tx1"/>
                    </a:solidFill>
                  </a:rPr>
                  <a:t>Gaussian-like subsets of samples are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ground-truth clusters</a:t>
                </a:r>
                <a:endParaRPr lang="en-US" b="1" i="1" dirty="0">
                  <a:solidFill>
                    <a:schemeClr val="tx1"/>
                  </a:solidFill>
                </a:endParaRPr>
              </a:p>
              <a:p>
                <a:endParaRPr lang="en-US" i="1" dirty="0">
                  <a:solidFill>
                    <a:schemeClr val="tx1"/>
                  </a:solidFill>
                  <a:latin typeface="Cambria Math" panose="02040503050406030204" pitchFamily="18" charset="0"/>
                </a:endParaRPr>
              </a:p>
              <a:p>
                <a14:m>
                  <m:oMath xmlns:m="http://schemas.openxmlformats.org/officeDocument/2006/math">
                    <m:r>
                      <a:rPr lang="en-US" i="1">
                        <a:solidFill>
                          <a:schemeClr val="tx1"/>
                        </a:solidFill>
                        <a:latin typeface="Cambria Math" panose="02040503050406030204" pitchFamily="18" charset="0"/>
                      </a:rPr>
                      <m:t>𝑆</m:t>
                    </m:r>
                  </m:oMath>
                </a14:m>
                <a:r>
                  <a:rPr lang="en-US" dirty="0">
                    <a:solidFill>
                      <a:schemeClr val="tx1"/>
                    </a:solidFill>
                  </a:rPr>
                  <a:t> = a subset of samples</a:t>
                </a:r>
              </a:p>
              <a:p>
                <a:endParaRPr lang="en-US" dirty="0">
                  <a:solidFill>
                    <a:schemeClr val="tx1"/>
                  </a:solidFill>
                </a:endParaRPr>
              </a:p>
              <a:p>
                <a:r>
                  <a:rPr lang="en-US" dirty="0">
                    <a:solidFill>
                      <a:schemeClr val="tx1"/>
                    </a:solidFill>
                  </a:rPr>
                  <a:t>1. </a:t>
                </a:r>
                <a14:m>
                  <m:oMath xmlns:m="http://schemas.openxmlformats.org/officeDocument/2006/math">
                    <m:r>
                      <a:rPr lang="en-US" i="1">
                        <a:solidFill>
                          <a:schemeClr val="tx1"/>
                        </a:solidFill>
                        <a:latin typeface="Cambria Math" panose="02040503050406030204" pitchFamily="18" charset="0"/>
                      </a:rPr>
                      <m:t>𝑆</m:t>
                    </m:r>
                  </m:oMath>
                </a14:m>
                <a:r>
                  <a:rPr lang="en-US" dirty="0">
                    <a:solidFill>
                      <a:schemeClr val="tx1"/>
                    </a:solidFill>
                  </a:rPr>
                  <a:t> contains samples from </a:t>
                </a:r>
                <a14:m>
                  <m:oMath xmlns:m="http://schemas.openxmlformats.org/officeDocument/2006/math">
                    <m:r>
                      <a:rPr lang="en-US" b="0" i="1" smtClean="0">
                        <a:solidFill>
                          <a:schemeClr val="tx1"/>
                        </a:solidFill>
                        <a:latin typeface="Cambria Math" panose="02040503050406030204" pitchFamily="18" charset="0"/>
                      </a:rPr>
                      <m:t>&gt;1</m:t>
                    </m:r>
                  </m:oMath>
                </a14:m>
                <a:r>
                  <a:rPr lang="en-US" dirty="0">
                    <a:solidFill>
                      <a:schemeClr val="tx1"/>
                    </a:solidFill>
                  </a:rPr>
                  <a:t> cluster, then </a:t>
                </a:r>
                <a14:m>
                  <m:oMath xmlns:m="http://schemas.openxmlformats.org/officeDocument/2006/math">
                    <m:r>
                      <a:rPr lang="en-US" i="1">
                        <a:solidFill>
                          <a:schemeClr val="tx1"/>
                        </a:solidFill>
                        <a:latin typeface="Cambria Math" panose="02040503050406030204" pitchFamily="18" charset="0"/>
                      </a:rPr>
                      <m:t>𝑆</m:t>
                    </m:r>
                  </m:oMath>
                </a14:m>
                <a:r>
                  <a:rPr lang="en-US" dirty="0">
                    <a:solidFill>
                      <a:schemeClr val="tx1"/>
                    </a:solidFill>
                  </a:rPr>
                  <a:t> has high variance</a:t>
                </a:r>
              </a:p>
              <a:p>
                <a:endParaRPr lang="en-US" dirty="0">
                  <a:solidFill>
                    <a:schemeClr val="tx1"/>
                  </a:solidFill>
                </a:endParaRPr>
              </a:p>
              <a:p>
                <a:r>
                  <a:rPr lang="en-US" dirty="0">
                    <a:solidFill>
                      <a:schemeClr val="tx1"/>
                    </a:solidFill>
                  </a:rPr>
                  <a:t>2. Gaussian subsets have bounded variance</a:t>
                </a:r>
              </a:p>
              <a:p>
                <a:endParaRPr lang="en-US" dirty="0">
                  <a:solidFill>
                    <a:schemeClr val="tx1"/>
                  </a:solidFill>
                </a:endParaRPr>
              </a:p>
              <a:p>
                <a:r>
                  <a:rPr lang="en-US" dirty="0">
                    <a:solidFill>
                      <a:schemeClr val="tx1"/>
                    </a:solidFill>
                  </a:rPr>
                  <a:t>3. So, </a:t>
                </a:r>
                <a14:m>
                  <m:oMath xmlns:m="http://schemas.openxmlformats.org/officeDocument/2006/math">
                    <m:r>
                      <a:rPr lang="en-US" i="1">
                        <a:solidFill>
                          <a:schemeClr val="tx1"/>
                        </a:solidFill>
                        <a:latin typeface="Cambria Math" panose="02040503050406030204" pitchFamily="18" charset="0"/>
                      </a:rPr>
                      <m:t>𝑆</m:t>
                    </m:r>
                  </m:oMath>
                </a14:m>
                <a:r>
                  <a:rPr lang="en-US" dirty="0">
                    <a:solidFill>
                      <a:schemeClr val="tx1"/>
                    </a:solidFill>
                  </a:rPr>
                  <a:t> is not good</a:t>
                </a:r>
              </a:p>
              <a:p>
                <a:pPr algn="ctr"/>
                <a:endParaRPr lang="en-US" dirty="0">
                  <a:solidFill>
                    <a:schemeClr val="tx1"/>
                  </a:solidFill>
                </a:endParaRPr>
              </a:p>
            </p:txBody>
          </p:sp>
        </mc:Choice>
        <mc:Fallback xmlns="">
          <p:sp>
            <p:nvSpPr>
              <p:cNvPr id="49" name="Rectangle: Rounded Corners 48">
                <a:extLst>
                  <a:ext uri="{FF2B5EF4-FFF2-40B4-BE49-F238E27FC236}">
                    <a16:creationId xmlns:a16="http://schemas.microsoft.com/office/drawing/2014/main" id="{B484D68E-81AE-42FC-8796-F13E4AE7187F}"/>
                  </a:ext>
                </a:extLst>
              </p:cNvPr>
              <p:cNvSpPr>
                <a:spLocks noRot="1" noChangeAspect="1" noMove="1" noResize="1" noEditPoints="1" noAdjustHandles="1" noChangeArrowheads="1" noChangeShapeType="1" noTextEdit="1"/>
              </p:cNvSpPr>
              <p:nvPr/>
            </p:nvSpPr>
            <p:spPr>
              <a:xfrm>
                <a:off x="56314" y="2324587"/>
                <a:ext cx="3529279" cy="4477575"/>
              </a:xfrm>
              <a:prstGeom prst="roundRect">
                <a:avLst/>
              </a:prstGeom>
              <a:blipFill>
                <a:blip r:embed="rId4"/>
                <a:stretch>
                  <a:fillRect/>
                </a:stretch>
              </a:blipFill>
              <a:ln w="38100">
                <a:solidFill>
                  <a:schemeClr val="bg2">
                    <a:lumMod val="50000"/>
                  </a:schemeClr>
                </a:solidFill>
              </a:ln>
            </p:spPr>
            <p:txBody>
              <a:bodyPr/>
              <a:lstStyle/>
              <a:p>
                <a:r>
                  <a:rPr lang="en-US">
                    <a:noFill/>
                  </a:rPr>
                  <a:t> </a:t>
                </a:r>
              </a:p>
            </p:txBody>
          </p:sp>
        </mc:Fallback>
      </mc:AlternateContent>
      <p:sp>
        <p:nvSpPr>
          <p:cNvPr id="50" name="TextBox 49">
            <a:extLst>
              <a:ext uri="{FF2B5EF4-FFF2-40B4-BE49-F238E27FC236}">
                <a16:creationId xmlns:a16="http://schemas.microsoft.com/office/drawing/2014/main" id="{4F847767-4CB0-4C7F-A4D7-7FDAE759C87C}"/>
              </a:ext>
            </a:extLst>
          </p:cNvPr>
          <p:cNvSpPr txBox="1"/>
          <p:nvPr/>
        </p:nvSpPr>
        <p:spPr>
          <a:xfrm>
            <a:off x="5734070" y="4403542"/>
            <a:ext cx="2629270" cy="923330"/>
          </a:xfrm>
          <a:prstGeom prst="rect">
            <a:avLst/>
          </a:prstGeom>
          <a:noFill/>
        </p:spPr>
        <p:txBody>
          <a:bodyPr wrap="square" rtlCol="0">
            <a:spAutoFit/>
          </a:bodyPr>
          <a:lstStyle/>
          <a:p>
            <a:r>
              <a:rPr lang="en-US" i="1" dirty="0">
                <a:solidFill>
                  <a:schemeClr val="accent2"/>
                </a:solidFill>
              </a:rPr>
              <a:t>(Sequence of  constant-degree polynomial inequalities)</a:t>
            </a:r>
          </a:p>
        </p:txBody>
      </p:sp>
      <p:pic>
        <p:nvPicPr>
          <p:cNvPr id="86" name="Picture 85">
            <a:extLst>
              <a:ext uri="{FF2B5EF4-FFF2-40B4-BE49-F238E27FC236}">
                <a16:creationId xmlns:a16="http://schemas.microsoft.com/office/drawing/2014/main" id="{B42CEA2B-09D8-47D0-B54B-D2B1D4B9A749}"/>
              </a:ext>
            </a:extLst>
          </p:cNvPr>
          <p:cNvPicPr>
            <a:picLocks noChangeAspect="1"/>
          </p:cNvPicPr>
          <p:nvPr/>
        </p:nvPicPr>
        <p:blipFill>
          <a:blip r:embed="rId5"/>
          <a:stretch>
            <a:fillRect/>
          </a:stretch>
        </p:blipFill>
        <p:spPr>
          <a:xfrm>
            <a:off x="6004620" y="209563"/>
            <a:ext cx="2866801" cy="1970361"/>
          </a:xfrm>
          <a:prstGeom prst="rect">
            <a:avLst/>
          </a:prstGeom>
        </p:spPr>
      </p:pic>
      <mc:AlternateContent xmlns:mc="http://schemas.openxmlformats.org/markup-compatibility/2006" xmlns:a14="http://schemas.microsoft.com/office/drawing/2010/main">
        <mc:Choice Requires="a14">
          <p:sp>
            <p:nvSpPr>
              <p:cNvPr id="87" name="Rectangle: Rounded Corners 86">
                <a:extLst>
                  <a:ext uri="{FF2B5EF4-FFF2-40B4-BE49-F238E27FC236}">
                    <a16:creationId xmlns:a16="http://schemas.microsoft.com/office/drawing/2014/main" id="{75263D7A-68E7-4E7B-BAA2-7D68663AAD47}"/>
                  </a:ext>
                </a:extLst>
              </p:cNvPr>
              <p:cNvSpPr/>
              <p:nvPr/>
            </p:nvSpPr>
            <p:spPr>
              <a:xfrm>
                <a:off x="224342" y="478132"/>
                <a:ext cx="5584438" cy="14569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Identifiability: </a:t>
                </a:r>
                <a:r>
                  <a:rPr lang="en-US" dirty="0">
                    <a:solidFill>
                      <a:schemeClr val="tx1"/>
                    </a:solidFill>
                  </a:rPr>
                  <a:t>if </a:t>
                </a:r>
                <a14:m>
                  <m:oMath xmlns:m="http://schemas.openxmlformats.org/officeDocument/2006/math">
                    <m:r>
                      <m:rPr>
                        <m:sty m:val="p"/>
                      </m:rPr>
                      <a:rPr lang="en-US" b="0" i="0" smtClean="0">
                        <a:solidFill>
                          <a:schemeClr val="accent2"/>
                        </a:solidFill>
                        <a:latin typeface="Cambria Math" panose="02040503050406030204" pitchFamily="18" charset="0"/>
                      </a:rPr>
                      <m:t>Δ</m:t>
                    </m:r>
                    <m:r>
                      <a:rPr lang="en-US" b="0" i="1" smtClean="0">
                        <a:solidFill>
                          <a:schemeClr val="accent2"/>
                        </a:solidFill>
                        <a:latin typeface="Cambria Math" panose="02040503050406030204" pitchFamily="18" charset="0"/>
                      </a:rPr>
                      <m:t>≫</m:t>
                    </m:r>
                    <m:rad>
                      <m:radPr>
                        <m:degHide m:val="on"/>
                        <m:ctrlPr>
                          <a:rPr lang="en-US" b="0" i="1" smtClean="0">
                            <a:solidFill>
                              <a:schemeClr val="accent2"/>
                            </a:solidFill>
                            <a:latin typeface="Cambria Math" panose="02040503050406030204" pitchFamily="18" charset="0"/>
                          </a:rPr>
                        </m:ctrlPr>
                      </m:radPr>
                      <m:deg/>
                      <m:e>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log</m:t>
                            </m:r>
                          </m:fName>
                          <m:e>
                            <m:r>
                              <a:rPr lang="en-US" b="0" i="1" smtClean="0">
                                <a:solidFill>
                                  <a:schemeClr val="accent2"/>
                                </a:solidFill>
                                <a:latin typeface="Cambria Math" panose="02040503050406030204" pitchFamily="18" charset="0"/>
                              </a:rPr>
                              <m:t>𝑘</m:t>
                            </m:r>
                          </m:e>
                        </m:func>
                      </m:e>
                    </m:rad>
                  </m:oMath>
                </a14:m>
                <a:r>
                  <a:rPr lang="en-US" dirty="0">
                    <a:solidFill>
                      <a:schemeClr val="tx1"/>
                    </a:solidFill>
                  </a:rPr>
                  <a:t>, clusters are unambiguous.</a:t>
                </a:r>
              </a:p>
              <a:p>
                <a:endParaRPr lang="en-US" dirty="0">
                  <a:solidFill>
                    <a:schemeClr val="tx1"/>
                  </a:solidFill>
                </a:endParaRPr>
              </a:p>
              <a:p>
                <a:r>
                  <a:rPr lang="en-US" b="1" dirty="0">
                    <a:solidFill>
                      <a:schemeClr val="tx1"/>
                    </a:solidFill>
                  </a:rPr>
                  <a:t>Proof: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𝑛</m:t>
                        </m:r>
                      </m:sub>
                    </m:sSub>
                    <m:r>
                      <a:rPr lang="en-US" b="0" i="1" smtClean="0">
                        <a:solidFill>
                          <a:schemeClr val="accent2"/>
                        </a:solidFill>
                        <a:latin typeface="Cambria Math" panose="02040503050406030204" pitchFamily="18" charset="0"/>
                      </a:rPr>
                      <m:t>}</m:t>
                    </m:r>
                  </m:oMath>
                </a14:m>
                <a:r>
                  <a:rPr lang="en-US" dirty="0">
                    <a:solidFill>
                      <a:schemeClr val="accent2"/>
                    </a:solidFill>
                  </a:rPr>
                  <a:t> </a:t>
                </a:r>
                <a:r>
                  <a:rPr lang="en-US"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 ground-truth cluster </a:t>
                </a:r>
                <a:r>
                  <a:rPr lang="en-US" dirty="0" err="1">
                    <a:solidFill>
                      <a:schemeClr val="tx1"/>
                    </a:solidFill>
                  </a:rPr>
                  <a:t>iff</a:t>
                </a:r>
                <a:r>
                  <a:rPr lang="en-US" dirty="0">
                    <a:solidFill>
                      <a:schemeClr val="tx1"/>
                    </a:solidFill>
                  </a:rPr>
                  <a:t> </a:t>
                </a:r>
                <a:r>
                  <a:rPr lang="en-US" i="1" dirty="0">
                    <a:solidFill>
                      <a:schemeClr val="tx1"/>
                    </a:solidFill>
                  </a:rPr>
                  <a:t>empirical distribution of </a:t>
                </a:r>
                <a14:m>
                  <m:oMath xmlns:m="http://schemas.openxmlformats.org/officeDocument/2006/math">
                    <m:r>
                      <a:rPr lang="en-US" b="0" i="1" smtClean="0">
                        <a:solidFill>
                          <a:srgbClr val="96B042"/>
                        </a:solidFill>
                        <a:latin typeface="Cambria Math" panose="02040503050406030204" pitchFamily="18" charset="0"/>
                      </a:rPr>
                      <m:t>𝑆</m:t>
                    </m:r>
                    <m:r>
                      <a:rPr lang="en-US" b="0" i="1" smtClean="0">
                        <a:solidFill>
                          <a:srgbClr val="96B042"/>
                        </a:solidFill>
                        <a:latin typeface="Cambria Math" panose="02040503050406030204" pitchFamily="18" charset="0"/>
                      </a:rPr>
                      <m:t> </m:t>
                    </m:r>
                  </m:oMath>
                </a14:m>
                <a:r>
                  <a:rPr lang="en-US" i="1" dirty="0">
                    <a:solidFill>
                      <a:schemeClr val="tx1"/>
                    </a:solidFill>
                  </a:rPr>
                  <a:t>is </a:t>
                </a:r>
                <a14:m>
                  <m:oMath xmlns:m="http://schemas.openxmlformats.org/officeDocument/2006/math">
                    <m:r>
                      <a:rPr lang="en-US" b="0" i="1" smtClean="0">
                        <a:solidFill>
                          <a:schemeClr val="tx1"/>
                        </a:solidFill>
                        <a:latin typeface="Cambria Math" panose="02040503050406030204" pitchFamily="18" charset="0"/>
                      </a:rPr>
                      <m:t>≈</m:t>
                    </m:r>
                  </m:oMath>
                </a14:m>
                <a:r>
                  <a:rPr lang="en-US" i="1" dirty="0">
                    <a:solidFill>
                      <a:schemeClr val="tx1"/>
                    </a:solidFill>
                  </a:rPr>
                  <a:t> Gaussian</a:t>
                </a:r>
              </a:p>
            </p:txBody>
          </p:sp>
        </mc:Choice>
        <mc:Fallback xmlns="">
          <p:sp>
            <p:nvSpPr>
              <p:cNvPr id="87" name="Rectangle: Rounded Corners 86">
                <a:extLst>
                  <a:ext uri="{FF2B5EF4-FFF2-40B4-BE49-F238E27FC236}">
                    <a16:creationId xmlns:a16="http://schemas.microsoft.com/office/drawing/2014/main" id="{75263D7A-68E7-4E7B-BAA2-7D68663AAD47}"/>
                  </a:ext>
                </a:extLst>
              </p:cNvPr>
              <p:cNvSpPr>
                <a:spLocks noRot="1" noChangeAspect="1" noMove="1" noResize="1" noEditPoints="1" noAdjustHandles="1" noChangeArrowheads="1" noChangeShapeType="1" noTextEdit="1"/>
              </p:cNvSpPr>
              <p:nvPr/>
            </p:nvSpPr>
            <p:spPr>
              <a:xfrm>
                <a:off x="224342" y="478132"/>
                <a:ext cx="5584438" cy="1456981"/>
              </a:xfrm>
              <a:prstGeom prst="roundRect">
                <a:avLst/>
              </a:prstGeom>
              <a:blipFill>
                <a:blip r:embed="rId6"/>
                <a:stretch>
                  <a:fillRect/>
                </a:stretch>
              </a:blipFill>
              <a:ln w="38100">
                <a:solidFill>
                  <a:schemeClr val="bg2">
                    <a:lumMod val="50000"/>
                  </a:schemeClr>
                </a:solidFill>
              </a:ln>
            </p:spPr>
            <p:txBody>
              <a:bodyPr/>
              <a:lstStyle/>
              <a:p>
                <a:r>
                  <a:rPr lang="en-US">
                    <a:noFill/>
                  </a:rPr>
                  <a:t> </a:t>
                </a:r>
              </a:p>
            </p:txBody>
          </p:sp>
        </mc:Fallback>
      </mc:AlternateContent>
      <p:sp>
        <p:nvSpPr>
          <p:cNvPr id="90" name="TextBox 89">
            <a:extLst>
              <a:ext uri="{FF2B5EF4-FFF2-40B4-BE49-F238E27FC236}">
                <a16:creationId xmlns:a16="http://schemas.microsoft.com/office/drawing/2014/main" id="{31F0AF68-44C4-4A6E-8BA7-0B9FF27FC8A2}"/>
              </a:ext>
            </a:extLst>
          </p:cNvPr>
          <p:cNvSpPr txBox="1"/>
          <p:nvPr/>
        </p:nvSpPr>
        <p:spPr>
          <a:xfrm>
            <a:off x="4572000" y="6077248"/>
            <a:ext cx="3253865" cy="461665"/>
          </a:xfrm>
          <a:prstGeom prst="rect">
            <a:avLst/>
          </a:prstGeom>
          <a:noFill/>
        </p:spPr>
        <p:txBody>
          <a:bodyPr wrap="square" rtlCol="0">
            <a:spAutoFit/>
          </a:bodyPr>
          <a:lstStyle/>
          <a:p>
            <a:r>
              <a:rPr lang="en-US" sz="2400" dirty="0"/>
              <a:t>Ground-truth clustering</a:t>
            </a:r>
          </a:p>
        </p:txBody>
      </p:sp>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34E6A10F-910A-4C12-8F05-11DF0A9F6FA0}"/>
                  </a:ext>
                </a:extLst>
              </p14:cNvPr>
              <p14:cNvContentPartPr/>
              <p14:nvPr/>
            </p14:nvContentPartPr>
            <p14:xfrm>
              <a:off x="-2039030" y="-376320"/>
              <a:ext cx="27720" cy="7200"/>
            </p14:xfrm>
          </p:contentPart>
        </mc:Choice>
        <mc:Fallback xmlns="">
          <p:pic>
            <p:nvPicPr>
              <p:cNvPr id="91" name="Ink 90">
                <a:extLst>
                  <a:ext uri="{FF2B5EF4-FFF2-40B4-BE49-F238E27FC236}">
                    <a16:creationId xmlns:a16="http://schemas.microsoft.com/office/drawing/2014/main" id="{34E6A10F-910A-4C12-8F05-11DF0A9F6FA0}"/>
                  </a:ext>
                </a:extLst>
              </p:cNvPr>
              <p:cNvPicPr/>
              <p:nvPr/>
            </p:nvPicPr>
            <p:blipFill>
              <a:blip r:embed="rId8"/>
              <a:stretch>
                <a:fillRect/>
              </a:stretch>
            </p:blipFill>
            <p:spPr>
              <a:xfrm>
                <a:off x="-2056670" y="-393960"/>
                <a:ext cx="63360" cy="42840"/>
              </a:xfrm>
              <a:prstGeom prst="rect">
                <a:avLst/>
              </a:prstGeom>
            </p:spPr>
          </p:pic>
        </mc:Fallback>
      </mc:AlternateContent>
      <p:grpSp>
        <p:nvGrpSpPr>
          <p:cNvPr id="94" name="Group 93">
            <a:extLst>
              <a:ext uri="{FF2B5EF4-FFF2-40B4-BE49-F238E27FC236}">
                <a16:creationId xmlns:a16="http://schemas.microsoft.com/office/drawing/2014/main" id="{DFE0119B-9278-4227-A907-08BCB6370D49}"/>
              </a:ext>
            </a:extLst>
          </p:cNvPr>
          <p:cNvGrpSpPr/>
          <p:nvPr/>
        </p:nvGrpSpPr>
        <p:grpSpPr>
          <a:xfrm>
            <a:off x="4639324" y="5846791"/>
            <a:ext cx="3064320" cy="376920"/>
            <a:chOff x="4639324" y="5846791"/>
            <a:chExt cx="3064320" cy="376920"/>
          </a:xfrm>
        </p:grpSpPr>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2FA6BF48-9A8D-45A3-9498-419EED4CA73E}"/>
                    </a:ext>
                  </a:extLst>
                </p14:cNvPr>
                <p14:cNvContentPartPr/>
                <p14:nvPr/>
              </p14:nvContentPartPr>
              <p14:xfrm>
                <a:off x="4639324" y="5846791"/>
                <a:ext cx="1966320" cy="311040"/>
              </p14:xfrm>
            </p:contentPart>
          </mc:Choice>
          <mc:Fallback xmlns="">
            <p:pic>
              <p:nvPicPr>
                <p:cNvPr id="92" name="Ink 91">
                  <a:extLst>
                    <a:ext uri="{FF2B5EF4-FFF2-40B4-BE49-F238E27FC236}">
                      <a16:creationId xmlns:a16="http://schemas.microsoft.com/office/drawing/2014/main" id="{2FA6BF48-9A8D-45A3-9498-419EED4CA73E}"/>
                    </a:ext>
                  </a:extLst>
                </p:cNvPr>
                <p:cNvPicPr/>
                <p:nvPr/>
              </p:nvPicPr>
              <p:blipFill>
                <a:blip r:embed="rId10"/>
                <a:stretch>
                  <a:fillRect/>
                </a:stretch>
              </p:blipFill>
              <p:spPr>
                <a:xfrm>
                  <a:off x="4621324" y="5829151"/>
                  <a:ext cx="20019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4B78C197-F03C-467B-854B-992503627E9E}"/>
                    </a:ext>
                  </a:extLst>
                </p14:cNvPr>
                <p14:cNvContentPartPr/>
                <p14:nvPr/>
              </p14:nvContentPartPr>
              <p14:xfrm>
                <a:off x="6599884" y="5852551"/>
                <a:ext cx="1103760" cy="371160"/>
              </p14:xfrm>
            </p:contentPart>
          </mc:Choice>
          <mc:Fallback xmlns="">
            <p:pic>
              <p:nvPicPr>
                <p:cNvPr id="93" name="Ink 92">
                  <a:extLst>
                    <a:ext uri="{FF2B5EF4-FFF2-40B4-BE49-F238E27FC236}">
                      <a16:creationId xmlns:a16="http://schemas.microsoft.com/office/drawing/2014/main" id="{4B78C197-F03C-467B-854B-992503627E9E}"/>
                    </a:ext>
                  </a:extLst>
                </p:cNvPr>
                <p:cNvPicPr/>
                <p:nvPr/>
              </p:nvPicPr>
              <p:blipFill>
                <a:blip r:embed="rId12"/>
                <a:stretch>
                  <a:fillRect/>
                </a:stretch>
              </p:blipFill>
              <p:spPr>
                <a:xfrm>
                  <a:off x="6581884" y="5834551"/>
                  <a:ext cx="1139400" cy="406800"/>
                </a:xfrm>
                <a:prstGeom prst="rect">
                  <a:avLst/>
                </a:prstGeom>
              </p:spPr>
            </p:pic>
          </mc:Fallback>
        </mc:AlternateContent>
      </p:grpSp>
      <p:sp>
        <p:nvSpPr>
          <p:cNvPr id="2" name="Slide Number Placeholder 1">
            <a:extLst>
              <a:ext uri="{FF2B5EF4-FFF2-40B4-BE49-F238E27FC236}">
                <a16:creationId xmlns:a16="http://schemas.microsoft.com/office/drawing/2014/main" id="{64237C80-B9E0-40AA-8F5B-8BF0E6BDFDE0}"/>
              </a:ext>
            </a:extLst>
          </p:cNvPr>
          <p:cNvSpPr>
            <a:spLocks noGrp="1"/>
          </p:cNvSpPr>
          <p:nvPr>
            <p:ph type="sldNum" sz="quarter" idx="12"/>
          </p:nvPr>
        </p:nvSpPr>
        <p:spPr/>
        <p:txBody>
          <a:bodyPr/>
          <a:lstStyle/>
          <a:p>
            <a:fld id="{ED922394-96B1-4130-9F58-06B799E76477}" type="slidenum">
              <a:rPr lang="en-US" smtClean="0"/>
              <a:t>34</a:t>
            </a:fld>
            <a:endParaRPr lang="en-US"/>
          </a:p>
        </p:txBody>
      </p:sp>
    </p:spTree>
    <p:extLst>
      <p:ext uri="{BB962C8B-B14F-4D97-AF65-F5344CB8AC3E}">
        <p14:creationId xmlns:p14="http://schemas.microsoft.com/office/powerpoint/2010/main" val="389450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49" grpId="0" build="p" animBg="1"/>
      <p:bldP spid="50" grpId="0"/>
      <p:bldP spid="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006C5-A977-4F16-BDBD-FCFF179F2C2C}"/>
              </a:ext>
            </a:extLst>
          </p:cNvPr>
          <p:cNvPicPr>
            <a:picLocks noChangeAspect="1"/>
          </p:cNvPicPr>
          <p:nvPr/>
        </p:nvPicPr>
        <p:blipFill>
          <a:blip r:embed="rId2"/>
          <a:stretch>
            <a:fillRect/>
          </a:stretch>
        </p:blipFill>
        <p:spPr>
          <a:xfrm>
            <a:off x="5576503" y="56044"/>
            <a:ext cx="3162563" cy="2137488"/>
          </a:xfrm>
          <a:prstGeom prst="rect">
            <a:avLst/>
          </a:prstGeom>
        </p:spPr>
      </p:pic>
      <p:sp>
        <p:nvSpPr>
          <p:cNvPr id="2" name="Title 1">
            <a:extLst>
              <a:ext uri="{FF2B5EF4-FFF2-40B4-BE49-F238E27FC236}">
                <a16:creationId xmlns:a16="http://schemas.microsoft.com/office/drawing/2014/main" id="{0859E316-C85D-4730-86ED-0E50761CC82D}"/>
              </a:ext>
            </a:extLst>
          </p:cNvPr>
          <p:cNvSpPr>
            <a:spLocks noGrp="1"/>
          </p:cNvSpPr>
          <p:nvPr>
            <p:ph type="title"/>
          </p:nvPr>
        </p:nvSpPr>
        <p:spPr/>
        <p:txBody>
          <a:bodyPr/>
          <a:lstStyle/>
          <a:p>
            <a:r>
              <a:rPr lang="en-US" dirty="0"/>
              <a:t>What we did</a:t>
            </a:r>
          </a:p>
        </p:txBody>
      </p:sp>
      <p:sp>
        <p:nvSpPr>
          <p:cNvPr id="3" name="Content Placeholder 2">
            <a:extLst>
              <a:ext uri="{FF2B5EF4-FFF2-40B4-BE49-F238E27FC236}">
                <a16:creationId xmlns:a16="http://schemas.microsoft.com/office/drawing/2014/main" id="{577F0739-0885-4549-A592-0E2E2B3E2C08}"/>
              </a:ext>
            </a:extLst>
          </p:cNvPr>
          <p:cNvSpPr>
            <a:spLocks noGrp="1"/>
          </p:cNvSpPr>
          <p:nvPr>
            <p:ph idx="1"/>
          </p:nvPr>
        </p:nvSpPr>
        <p:spPr/>
        <p:txBody>
          <a:bodyPr/>
          <a:lstStyle/>
          <a:p>
            <a:pPr marL="0" indent="0">
              <a:buNone/>
            </a:pPr>
            <a:r>
              <a:rPr lang="en-US" dirty="0"/>
              <a:t>Start with </a:t>
            </a:r>
            <a:r>
              <a:rPr lang="en-US" b="1" dirty="0"/>
              <a:t>proof of identifiability</a:t>
            </a:r>
          </a:p>
          <a:p>
            <a:pPr marL="0" indent="0">
              <a:buNone/>
            </a:pPr>
            <a:r>
              <a:rPr lang="en-US" b="1" dirty="0"/>
              <a:t>	</a:t>
            </a:r>
            <a:r>
              <a:rPr lang="en-US" dirty="0"/>
              <a:t>“samples determine unique clustering”</a:t>
            </a:r>
          </a:p>
          <a:p>
            <a:pPr marL="0" indent="0">
              <a:buNone/>
            </a:pPr>
            <a:endParaRPr lang="en-US" dirty="0"/>
          </a:p>
          <a:p>
            <a:pPr marL="0" indent="0">
              <a:buNone/>
            </a:pPr>
            <a:r>
              <a:rPr lang="en-US" dirty="0"/>
              <a:t>Encode in </a:t>
            </a:r>
            <a:r>
              <a:rPr lang="en-US" b="1" dirty="0"/>
              <a:t>constant-degree </a:t>
            </a:r>
            <a:r>
              <a:rPr lang="en-US" b="1" dirty="0" err="1"/>
              <a:t>SoS</a:t>
            </a:r>
            <a:endParaRPr lang="en-US" b="1" dirty="0"/>
          </a:p>
          <a:p>
            <a:pPr marL="0" indent="0">
              <a:buNone/>
            </a:pPr>
            <a:endParaRPr lang="en-US" b="1" dirty="0"/>
          </a:p>
          <a:p>
            <a:pPr marL="0" indent="0">
              <a:buNone/>
            </a:pPr>
            <a:r>
              <a:rPr lang="en-US" dirty="0"/>
              <a:t>Payoff: </a:t>
            </a:r>
            <a:r>
              <a:rPr lang="en-US" b="1" dirty="0">
                <a:solidFill>
                  <a:srgbClr val="C00000"/>
                </a:solidFill>
              </a:rPr>
              <a:t>first algorithm to beat greedy</a:t>
            </a:r>
          </a:p>
          <a:p>
            <a:pPr marL="0" indent="0">
              <a:buNone/>
            </a:pPr>
            <a:endParaRPr lang="en-US" b="1" dirty="0">
              <a:solidFill>
                <a:srgbClr val="C00000"/>
              </a:solidFill>
            </a:endParaRPr>
          </a:p>
        </p:txBody>
      </p:sp>
      <p:sp>
        <p:nvSpPr>
          <p:cNvPr id="6" name="Rectangle 5">
            <a:extLst>
              <a:ext uri="{FF2B5EF4-FFF2-40B4-BE49-F238E27FC236}">
                <a16:creationId xmlns:a16="http://schemas.microsoft.com/office/drawing/2014/main" id="{426AB14E-1839-46CE-B9BD-4F8C09B36A99}"/>
              </a:ext>
            </a:extLst>
          </p:cNvPr>
          <p:cNvSpPr/>
          <p:nvPr/>
        </p:nvSpPr>
        <p:spPr>
          <a:xfrm>
            <a:off x="935460" y="5419653"/>
            <a:ext cx="7273081" cy="707886"/>
          </a:xfrm>
          <a:prstGeom prst="rect">
            <a:avLst/>
          </a:prstGeom>
        </p:spPr>
        <p:txBody>
          <a:bodyPr wrap="none">
            <a:spAutoFit/>
          </a:bodyPr>
          <a:lstStyle/>
          <a:p>
            <a:pPr algn="ctr"/>
            <a:r>
              <a:rPr lang="en-US" sz="4000" b="1" dirty="0">
                <a:solidFill>
                  <a:schemeClr val="accent2"/>
                </a:solidFill>
              </a:rPr>
              <a:t>Not a clustering-specific strategy!</a:t>
            </a:r>
          </a:p>
        </p:txBody>
      </p:sp>
      <p:sp>
        <p:nvSpPr>
          <p:cNvPr id="7" name="Slide Number Placeholder 6">
            <a:extLst>
              <a:ext uri="{FF2B5EF4-FFF2-40B4-BE49-F238E27FC236}">
                <a16:creationId xmlns:a16="http://schemas.microsoft.com/office/drawing/2014/main" id="{EF1E7DB1-A384-4398-8F41-C23D813DF336}"/>
              </a:ext>
            </a:extLst>
          </p:cNvPr>
          <p:cNvSpPr>
            <a:spLocks noGrp="1"/>
          </p:cNvSpPr>
          <p:nvPr>
            <p:ph type="sldNum" sz="quarter" idx="12"/>
          </p:nvPr>
        </p:nvSpPr>
        <p:spPr/>
        <p:txBody>
          <a:bodyPr/>
          <a:lstStyle/>
          <a:p>
            <a:fld id="{ED922394-96B1-4130-9F58-06B799E76477}" type="slidenum">
              <a:rPr lang="en-US" smtClean="0"/>
              <a:t>35</a:t>
            </a:fld>
            <a:endParaRPr lang="en-US"/>
          </a:p>
        </p:txBody>
      </p:sp>
    </p:spTree>
    <p:extLst>
      <p:ext uri="{BB962C8B-B14F-4D97-AF65-F5344CB8AC3E}">
        <p14:creationId xmlns:p14="http://schemas.microsoft.com/office/powerpoint/2010/main" val="46090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6AB14E-1839-46CE-B9BD-4F8C09B36A99}"/>
              </a:ext>
            </a:extLst>
          </p:cNvPr>
          <p:cNvSpPr/>
          <p:nvPr/>
        </p:nvSpPr>
        <p:spPr>
          <a:xfrm>
            <a:off x="0" y="622465"/>
            <a:ext cx="7273081" cy="707886"/>
          </a:xfrm>
          <a:prstGeom prst="rect">
            <a:avLst/>
          </a:prstGeom>
        </p:spPr>
        <p:txBody>
          <a:bodyPr wrap="none">
            <a:spAutoFit/>
          </a:bodyPr>
          <a:lstStyle/>
          <a:p>
            <a:pPr algn="ctr"/>
            <a:r>
              <a:rPr lang="en-US" sz="4000" b="1" dirty="0">
                <a:solidFill>
                  <a:schemeClr val="accent2"/>
                </a:solidFill>
              </a:rPr>
              <a:t>Not a clustering-specific strategy!</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422936E-9FFC-4851-8F83-8731B175AC85}"/>
                  </a:ext>
                </a:extLst>
              </p:cNvPr>
              <p:cNvSpPr>
                <a:spLocks noGrp="1"/>
              </p:cNvSpPr>
              <p:nvPr>
                <p:ph idx="1"/>
              </p:nvPr>
            </p:nvSpPr>
            <p:spPr>
              <a:xfrm>
                <a:off x="199077" y="1825624"/>
                <a:ext cx="6569747" cy="4124799"/>
              </a:xfrm>
            </p:spPr>
            <p:txBody>
              <a:bodyPr>
                <a:normAutofit fontScale="92500" lnSpcReduction="20000"/>
              </a:bodyPr>
              <a:lstStyle/>
              <a:p>
                <a:pPr marL="0" indent="0">
                  <a:buNone/>
                </a:pPr>
                <a:r>
                  <a:rPr lang="en-US" sz="2400" b="1" dirty="0"/>
                  <a:t>Generic problem: </a:t>
                </a:r>
                <a:r>
                  <a:rPr lang="en-US" sz="2400" dirty="0"/>
                  <a:t>estimate </a:t>
                </a:r>
                <a:r>
                  <a:rPr lang="en-US" sz="2400" i="1" dirty="0"/>
                  <a:t>parameters </a:t>
                </a:r>
                <a14:m>
                  <m:oMath xmlns:m="http://schemas.openxmlformats.org/officeDocument/2006/math">
                    <m:r>
                      <a:rPr lang="en-US" sz="2400" b="0" i="1" smtClean="0">
                        <a:latin typeface="Cambria Math" panose="02040503050406030204" pitchFamily="18" charset="0"/>
                      </a:rPr>
                      <m:t>𝜃</m:t>
                    </m:r>
                  </m:oMath>
                </a14:m>
                <a:r>
                  <a:rPr lang="en-US" sz="2400" b="1" dirty="0"/>
                  <a:t> </a:t>
                </a:r>
                <a:r>
                  <a:rPr lang="en-US" sz="2400" dirty="0"/>
                  <a:t>from </a:t>
                </a:r>
                <a:r>
                  <a:rPr lang="en-US" sz="2400" i="1" dirty="0"/>
                  <a:t>samples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𝜃</m:t>
                        </m:r>
                      </m:sub>
                    </m:sSub>
                  </m:oMath>
                </a14:m>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Identifiability: </a:t>
                </a:r>
                <a:r>
                  <a:rPr lang="en-US" sz="2400" dirty="0">
                    <a:solidFill>
                      <a:srgbClr val="C00000"/>
                    </a:solidFill>
                  </a:rPr>
                  <a:t>samples determine parameters</a:t>
                </a:r>
              </a:p>
              <a:p>
                <a:pPr marL="0" indent="0">
                  <a:buNone/>
                </a:pPr>
                <a:r>
                  <a:rPr lang="en-US" sz="2400" i="1" dirty="0">
                    <a:solidFill>
                      <a:schemeClr val="tx1"/>
                    </a:solidFill>
                  </a:rPr>
                  <a:t>Necessary to estimate </a:t>
                </a:r>
                <a14:m>
                  <m:oMath xmlns:m="http://schemas.openxmlformats.org/officeDocument/2006/math">
                    <m:r>
                      <a:rPr lang="en-US" sz="2400" b="0" i="1" smtClean="0">
                        <a:solidFill>
                          <a:schemeClr val="tx1"/>
                        </a:solidFill>
                        <a:latin typeface="Cambria Math" panose="02040503050406030204" pitchFamily="18" charset="0"/>
                      </a:rPr>
                      <m:t>𝜃</m:t>
                    </m:r>
                  </m:oMath>
                </a14:m>
                <a:endParaRPr lang="en-US" sz="2400" i="1" dirty="0">
                  <a:solidFill>
                    <a:schemeClr val="tx1"/>
                  </a:solidFill>
                </a:endParaRPr>
              </a:p>
              <a:p>
                <a:pPr marL="0" indent="0">
                  <a:buNone/>
                </a:pPr>
                <a:endParaRPr lang="en-US" sz="2400" i="1" dirty="0">
                  <a:solidFill>
                    <a:schemeClr val="accent3"/>
                  </a:solidFill>
                </a:endParaRPr>
              </a:p>
              <a:p>
                <a:pPr marL="0" indent="0">
                  <a:buNone/>
                </a:pPr>
                <a:r>
                  <a:rPr lang="en-US" sz="2400" dirty="0">
                    <a:solidFill>
                      <a:schemeClr val="tx1"/>
                    </a:solidFill>
                  </a:rPr>
                  <a:t>Proof of identifiability in constant-degree </a:t>
                </a:r>
                <a:r>
                  <a:rPr lang="en-US" sz="2400" dirty="0" err="1">
                    <a:solidFill>
                      <a:schemeClr val="tx1"/>
                    </a:solidFill>
                  </a:rPr>
                  <a:t>SoS</a:t>
                </a:r>
                <a:endParaRPr lang="en-US" sz="2400" dirty="0">
                  <a:solidFill>
                    <a:schemeClr val="tx1"/>
                  </a:solidFill>
                </a:endParaRPr>
              </a:p>
              <a:p>
                <a:pPr marL="0" indent="0">
                  <a:buNone/>
                </a:pPr>
                <a:r>
                  <a:rPr lang="en-US" sz="2400" dirty="0">
                    <a:solidFill>
                      <a:schemeClr val="tx1"/>
                    </a:solidFill>
                  </a:rPr>
                  <a:t>⇨ poly-time algorithm to estimate </a:t>
                </a:r>
                <a14:m>
                  <m:oMath xmlns:m="http://schemas.openxmlformats.org/officeDocument/2006/math">
                    <m:r>
                      <a:rPr lang="en-US" sz="2400" b="0" i="1" smtClean="0">
                        <a:solidFill>
                          <a:schemeClr val="tx1"/>
                        </a:solidFill>
                        <a:latin typeface="Cambria Math" panose="02040503050406030204" pitchFamily="18" charset="0"/>
                      </a:rPr>
                      <m:t>𝜃</m:t>
                    </m:r>
                  </m:oMath>
                </a14:m>
                <a:endParaRPr lang="en-US" sz="2400" dirty="0">
                  <a:solidFill>
                    <a:schemeClr val="tx1"/>
                  </a:solidFill>
                </a:endParaRPr>
              </a:p>
            </p:txBody>
          </p:sp>
        </mc:Choice>
        <mc:Fallback xmlns="">
          <p:sp>
            <p:nvSpPr>
              <p:cNvPr id="11" name="Content Placeholder 2">
                <a:extLst>
                  <a:ext uri="{FF2B5EF4-FFF2-40B4-BE49-F238E27FC236}">
                    <a16:creationId xmlns:a16="http://schemas.microsoft.com/office/drawing/2014/main" id="{C422936E-9FFC-4851-8F83-8731B175AC85}"/>
                  </a:ext>
                </a:extLst>
              </p:cNvPr>
              <p:cNvSpPr>
                <a:spLocks noGrp="1" noRot="1" noChangeAspect="1" noMove="1" noResize="1" noEditPoints="1" noAdjustHandles="1" noChangeArrowheads="1" noChangeShapeType="1" noTextEdit="1"/>
              </p:cNvSpPr>
              <p:nvPr>
                <p:ph idx="1"/>
              </p:nvPr>
            </p:nvSpPr>
            <p:spPr>
              <a:xfrm>
                <a:off x="199077" y="1825624"/>
                <a:ext cx="6569747" cy="4124799"/>
              </a:xfrm>
              <a:blipFill>
                <a:blip r:embed="rId2"/>
                <a:stretch>
                  <a:fillRect l="-1207" t="-2954" r="-371"/>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052345E4-522A-4F26-88D3-E68EBDB12B30}"/>
              </a:ext>
            </a:extLst>
          </p:cNvPr>
          <p:cNvSpPr/>
          <p:nvPr/>
        </p:nvSpPr>
        <p:spPr>
          <a:xfrm>
            <a:off x="7176518" y="365126"/>
            <a:ext cx="1545032" cy="1584821"/>
          </a:xfrm>
          <a:prstGeom prst="roundRect">
            <a:avLst/>
          </a:prstGeom>
          <a:solidFill>
            <a:schemeClr val="bg2">
              <a:lumMod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sz="2000" dirty="0">
                <a:solidFill>
                  <a:schemeClr val="bg1"/>
                </a:solidFill>
              </a:rPr>
              <a:t>Proofs to Algorithms</a:t>
            </a:r>
          </a:p>
        </p:txBody>
      </p:sp>
      <p:sp>
        <p:nvSpPr>
          <p:cNvPr id="14" name="Rectangle: Rounded Corners 13">
            <a:extLst>
              <a:ext uri="{FF2B5EF4-FFF2-40B4-BE49-F238E27FC236}">
                <a16:creationId xmlns:a16="http://schemas.microsoft.com/office/drawing/2014/main" id="{8FDAFF2B-FE5A-4234-9C5B-EED7FCA1263F}"/>
              </a:ext>
            </a:extLst>
          </p:cNvPr>
          <p:cNvSpPr/>
          <p:nvPr/>
        </p:nvSpPr>
        <p:spPr>
          <a:xfrm>
            <a:off x="7483158" y="493570"/>
            <a:ext cx="943743" cy="6639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t>SoS</a:t>
            </a:r>
            <a:endParaRPr lang="en-US" sz="2200" dirty="0"/>
          </a:p>
        </p:txBody>
      </p:sp>
      <p:pic>
        <p:nvPicPr>
          <p:cNvPr id="15" name="Picture 14">
            <a:extLst>
              <a:ext uri="{FF2B5EF4-FFF2-40B4-BE49-F238E27FC236}">
                <a16:creationId xmlns:a16="http://schemas.microsoft.com/office/drawing/2014/main" id="{A4E4EE2E-DDFE-49B9-B601-B01E9EE76F1D}"/>
              </a:ext>
            </a:extLst>
          </p:cNvPr>
          <p:cNvPicPr>
            <a:picLocks noChangeAspect="1"/>
          </p:cNvPicPr>
          <p:nvPr/>
        </p:nvPicPr>
        <p:blipFill>
          <a:blip r:embed="rId3"/>
          <a:stretch>
            <a:fillRect/>
          </a:stretch>
        </p:blipFill>
        <p:spPr>
          <a:xfrm>
            <a:off x="6986150" y="4957171"/>
            <a:ext cx="942526" cy="677444"/>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16" name="Picture 15">
            <a:extLst>
              <a:ext uri="{FF2B5EF4-FFF2-40B4-BE49-F238E27FC236}">
                <a16:creationId xmlns:a16="http://schemas.microsoft.com/office/drawing/2014/main" id="{07040657-A62D-4D8A-9874-18B42D835EFB}"/>
              </a:ext>
            </a:extLst>
          </p:cNvPr>
          <p:cNvPicPr>
            <a:picLocks noChangeAspect="1"/>
          </p:cNvPicPr>
          <p:nvPr/>
        </p:nvPicPr>
        <p:blipFill>
          <a:blip r:embed="rId4"/>
          <a:stretch>
            <a:fillRect/>
          </a:stretch>
        </p:blipFill>
        <p:spPr>
          <a:xfrm>
            <a:off x="6923967" y="4017566"/>
            <a:ext cx="905643" cy="663423"/>
          </a:xfrm>
          <a:prstGeom prst="rect">
            <a:avLst/>
          </a:prstGeom>
          <a:ln w="38100">
            <a:solidFill>
              <a:schemeClr val="bg2">
                <a:lumMod val="50000"/>
              </a:schemeClr>
            </a:solidFill>
          </a:ln>
        </p:spPr>
      </p:pic>
      <p:pic>
        <p:nvPicPr>
          <p:cNvPr id="17" name="Picture 16">
            <a:extLst>
              <a:ext uri="{FF2B5EF4-FFF2-40B4-BE49-F238E27FC236}">
                <a16:creationId xmlns:a16="http://schemas.microsoft.com/office/drawing/2014/main" id="{2552A5F5-39C7-41A0-B9C6-75F3199A727A}"/>
              </a:ext>
            </a:extLst>
          </p:cNvPr>
          <p:cNvPicPr>
            <a:picLocks noChangeAspect="1"/>
          </p:cNvPicPr>
          <p:nvPr/>
        </p:nvPicPr>
        <p:blipFill>
          <a:blip r:embed="rId5"/>
          <a:stretch>
            <a:fillRect/>
          </a:stretch>
        </p:blipFill>
        <p:spPr>
          <a:xfrm>
            <a:off x="7030159" y="2216210"/>
            <a:ext cx="1797035" cy="663422"/>
          </a:xfrm>
          <a:prstGeom prst="rect">
            <a:avLst/>
          </a:prstGeom>
          <a:ln w="38100">
            <a:solidFill>
              <a:schemeClr val="bg2">
                <a:lumMod val="50000"/>
              </a:schemeClr>
            </a:solidFill>
          </a:ln>
        </p:spPr>
      </p:pic>
      <p:pic>
        <p:nvPicPr>
          <p:cNvPr id="18" name="Picture 17">
            <a:extLst>
              <a:ext uri="{FF2B5EF4-FFF2-40B4-BE49-F238E27FC236}">
                <a16:creationId xmlns:a16="http://schemas.microsoft.com/office/drawing/2014/main" id="{918A41F2-61CE-4996-B80E-7CCCBE2E63C9}"/>
              </a:ext>
            </a:extLst>
          </p:cNvPr>
          <p:cNvPicPr>
            <a:picLocks noChangeAspect="1"/>
          </p:cNvPicPr>
          <p:nvPr/>
        </p:nvPicPr>
        <p:blipFill>
          <a:blip r:embed="rId6"/>
          <a:stretch>
            <a:fillRect/>
          </a:stretch>
        </p:blipFill>
        <p:spPr>
          <a:xfrm>
            <a:off x="7464808" y="3170921"/>
            <a:ext cx="1362386" cy="663423"/>
          </a:xfrm>
          <a:prstGeom prst="rect">
            <a:avLst/>
          </a:prstGeom>
          <a:ln w="38100">
            <a:solidFill>
              <a:schemeClr val="bg2">
                <a:lumMod val="50000"/>
              </a:schemeClr>
            </a:solidFill>
          </a:ln>
        </p:spPr>
      </p:pic>
      <p:pic>
        <p:nvPicPr>
          <p:cNvPr id="19" name="Picture 18">
            <a:extLst>
              <a:ext uri="{FF2B5EF4-FFF2-40B4-BE49-F238E27FC236}">
                <a16:creationId xmlns:a16="http://schemas.microsoft.com/office/drawing/2014/main" id="{E4117651-1E3F-4240-A4CD-8CC1869EBDA4}"/>
              </a:ext>
            </a:extLst>
          </p:cNvPr>
          <p:cNvPicPr>
            <a:picLocks noChangeAspect="1"/>
          </p:cNvPicPr>
          <p:nvPr/>
        </p:nvPicPr>
        <p:blipFill>
          <a:blip r:embed="rId7"/>
          <a:stretch>
            <a:fillRect/>
          </a:stretch>
        </p:blipFill>
        <p:spPr>
          <a:xfrm>
            <a:off x="8085778" y="4021091"/>
            <a:ext cx="741416" cy="656375"/>
          </a:xfrm>
          <a:prstGeom prst="rect">
            <a:avLst/>
          </a:prstGeom>
          <a:ln w="38100">
            <a:solidFill>
              <a:schemeClr val="bg2">
                <a:lumMod val="50000"/>
              </a:schemeClr>
            </a:solidFill>
          </a:ln>
        </p:spPr>
      </p:pic>
      <p:pic>
        <p:nvPicPr>
          <p:cNvPr id="20" name="Picture 19">
            <a:extLst>
              <a:ext uri="{FF2B5EF4-FFF2-40B4-BE49-F238E27FC236}">
                <a16:creationId xmlns:a16="http://schemas.microsoft.com/office/drawing/2014/main" id="{B30E0A31-5718-446A-8F8B-E196C27EB3AA}"/>
              </a:ext>
            </a:extLst>
          </p:cNvPr>
          <p:cNvPicPr>
            <a:picLocks noChangeAspect="1"/>
          </p:cNvPicPr>
          <p:nvPr/>
        </p:nvPicPr>
        <p:blipFill>
          <a:blip r:embed="rId8"/>
          <a:stretch>
            <a:fillRect/>
          </a:stretch>
        </p:blipFill>
        <p:spPr>
          <a:xfrm>
            <a:off x="8146001" y="4955071"/>
            <a:ext cx="771178" cy="679544"/>
          </a:xfrm>
          <a:prstGeom prst="rect">
            <a:avLst/>
          </a:prstGeom>
          <a:ln w="38100">
            <a:solidFill>
              <a:schemeClr val="bg2">
                <a:lumMod val="50000"/>
              </a:schemeClr>
            </a:solidFill>
          </a:ln>
        </p:spPr>
      </p:pic>
      <p:pic>
        <p:nvPicPr>
          <p:cNvPr id="21" name="Picture 20">
            <a:extLst>
              <a:ext uri="{FF2B5EF4-FFF2-40B4-BE49-F238E27FC236}">
                <a16:creationId xmlns:a16="http://schemas.microsoft.com/office/drawing/2014/main" id="{B32CB9B9-FB6D-4958-A1AD-83D6AC1D9132}"/>
              </a:ext>
            </a:extLst>
          </p:cNvPr>
          <p:cNvPicPr>
            <a:picLocks noChangeAspect="1"/>
          </p:cNvPicPr>
          <p:nvPr/>
        </p:nvPicPr>
        <p:blipFill>
          <a:blip r:embed="rId9"/>
          <a:stretch>
            <a:fillRect/>
          </a:stretch>
        </p:blipFill>
        <p:spPr>
          <a:xfrm>
            <a:off x="3080730" y="2272415"/>
            <a:ext cx="2788502" cy="1561929"/>
          </a:xfrm>
          <a:prstGeom prst="rect">
            <a:avLst/>
          </a:prstGeom>
        </p:spPr>
      </p:pic>
      <p:sp>
        <p:nvSpPr>
          <p:cNvPr id="2" name="Slide Number Placeholder 1">
            <a:extLst>
              <a:ext uri="{FF2B5EF4-FFF2-40B4-BE49-F238E27FC236}">
                <a16:creationId xmlns:a16="http://schemas.microsoft.com/office/drawing/2014/main" id="{D0F07B9A-C823-48FA-8883-42B51BFF6E33}"/>
              </a:ext>
            </a:extLst>
          </p:cNvPr>
          <p:cNvSpPr>
            <a:spLocks noGrp="1"/>
          </p:cNvSpPr>
          <p:nvPr>
            <p:ph type="sldNum" sz="quarter" idx="12"/>
          </p:nvPr>
        </p:nvSpPr>
        <p:spPr/>
        <p:txBody>
          <a:bodyPr/>
          <a:lstStyle/>
          <a:p>
            <a:fld id="{ED922394-96B1-4130-9F58-06B799E76477}" type="slidenum">
              <a:rPr lang="en-US" smtClean="0"/>
              <a:t>36</a:t>
            </a:fld>
            <a:endParaRPr lang="en-US"/>
          </a:p>
        </p:txBody>
      </p:sp>
    </p:spTree>
    <p:extLst>
      <p:ext uri="{BB962C8B-B14F-4D97-AF65-F5344CB8AC3E}">
        <p14:creationId xmlns:p14="http://schemas.microsoft.com/office/powerpoint/2010/main" val="89940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9F47-5FD9-4285-8C35-AF3E416275CE}"/>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5FC64131-964C-4C95-85E9-6B5BC1E65DC2}"/>
              </a:ext>
            </a:extLst>
          </p:cNvPr>
          <p:cNvSpPr>
            <a:spLocks noGrp="1"/>
          </p:cNvSpPr>
          <p:nvPr>
            <p:ph idx="1"/>
          </p:nvPr>
        </p:nvSpPr>
        <p:spPr>
          <a:xfrm>
            <a:off x="628650" y="1453488"/>
            <a:ext cx="8198544" cy="5267988"/>
          </a:xfrm>
        </p:spPr>
        <p:txBody>
          <a:bodyPr>
            <a:normAutofit fontScale="62500" lnSpcReduction="20000"/>
          </a:bodyPr>
          <a:lstStyle/>
          <a:p>
            <a:pPr marL="0" indent="0">
              <a:buNone/>
            </a:pPr>
            <a:r>
              <a:rPr lang="en-US" i="1" dirty="0"/>
              <a:t>Origins:</a:t>
            </a:r>
          </a:p>
          <a:p>
            <a:pPr marL="0" indent="0">
              <a:buNone/>
            </a:pPr>
            <a:r>
              <a:rPr lang="en-US" dirty="0"/>
              <a:t>Breaking old barriers in </a:t>
            </a:r>
            <a:r>
              <a:rPr lang="en-US" b="1" dirty="0"/>
              <a:t>clustering</a:t>
            </a:r>
            <a:endParaRPr lang="en-US" dirty="0"/>
          </a:p>
          <a:p>
            <a:pPr marL="0" indent="0">
              <a:buNone/>
            </a:pP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-Li STOC 18, Kothari-Steinhart-</a:t>
            </a:r>
            <a:r>
              <a:rPr lang="en-US" dirty="0" err="1">
                <a:solidFill>
                  <a:schemeClr val="bg2">
                    <a:lumMod val="50000"/>
                  </a:schemeClr>
                </a:solidFill>
              </a:rPr>
              <a:t>Steurer</a:t>
            </a:r>
            <a:r>
              <a:rPr lang="en-US" dirty="0">
                <a:solidFill>
                  <a:schemeClr val="bg2">
                    <a:lumMod val="50000"/>
                  </a:schemeClr>
                </a:solidFill>
              </a:rPr>
              <a:t> STOC 18]</a:t>
            </a:r>
          </a:p>
          <a:p>
            <a:pPr marL="0" indent="0">
              <a:buNone/>
            </a:pPr>
            <a:endParaRPr lang="en-US" dirty="0"/>
          </a:p>
          <a:p>
            <a:pPr marL="0" indent="0">
              <a:buNone/>
            </a:pPr>
            <a:r>
              <a:rPr lang="en-US" i="1" dirty="0"/>
              <a:t>Ongoing Explosion:</a:t>
            </a:r>
          </a:p>
          <a:p>
            <a:pPr marL="0" indent="0">
              <a:buNone/>
            </a:pPr>
            <a:r>
              <a:rPr lang="en-US" b="1" dirty="0"/>
              <a:t>Heavy-tailed statistics: </a:t>
            </a:r>
          </a:p>
          <a:p>
            <a:pPr marL="0" indent="0">
              <a:buNone/>
            </a:pPr>
            <a:r>
              <a:rPr lang="en-US" sz="1900" dirty="0">
                <a:solidFill>
                  <a:schemeClr val="bg2">
                    <a:lumMod val="50000"/>
                  </a:schemeClr>
                </a:solidFill>
              </a:rPr>
              <a:t>[</a:t>
            </a:r>
            <a:r>
              <a:rPr lang="en-US" sz="1900" b="1" dirty="0">
                <a:solidFill>
                  <a:schemeClr val="bg2">
                    <a:lumMod val="50000"/>
                  </a:schemeClr>
                </a:solidFill>
              </a:rPr>
              <a:t>H</a:t>
            </a:r>
            <a:r>
              <a:rPr lang="en-US" sz="1900" dirty="0">
                <a:solidFill>
                  <a:schemeClr val="bg2">
                    <a:lumMod val="50000"/>
                  </a:schemeClr>
                </a:solidFill>
              </a:rPr>
              <a:t> Annals of Statistics 19, </a:t>
            </a:r>
          </a:p>
          <a:p>
            <a:pPr marL="0" indent="0">
              <a:buNone/>
            </a:pPr>
            <a:r>
              <a:rPr lang="en-US" sz="1900" dirty="0" err="1">
                <a:solidFill>
                  <a:schemeClr val="bg2">
                    <a:lumMod val="50000"/>
                  </a:schemeClr>
                </a:solidFill>
              </a:rPr>
              <a:t>Cherapanamjeri</a:t>
            </a:r>
            <a:r>
              <a:rPr lang="en-US" sz="1900" dirty="0">
                <a:solidFill>
                  <a:schemeClr val="bg2">
                    <a:lumMod val="50000"/>
                  </a:schemeClr>
                </a:solidFill>
              </a:rPr>
              <a:t>-</a:t>
            </a:r>
            <a:r>
              <a:rPr lang="en-US" sz="1900" b="1" dirty="0">
                <a:solidFill>
                  <a:schemeClr val="bg2">
                    <a:lumMod val="50000"/>
                  </a:schemeClr>
                </a:solidFill>
              </a:rPr>
              <a:t>H-</a:t>
            </a:r>
            <a:r>
              <a:rPr lang="en-US" sz="1900" dirty="0" err="1">
                <a:solidFill>
                  <a:schemeClr val="bg2">
                    <a:lumMod val="50000"/>
                  </a:schemeClr>
                </a:solidFill>
              </a:rPr>
              <a:t>Kathuria</a:t>
            </a:r>
            <a:r>
              <a:rPr lang="en-US" sz="1900" dirty="0">
                <a:solidFill>
                  <a:schemeClr val="bg2">
                    <a:lumMod val="50000"/>
                  </a:schemeClr>
                </a:solidFill>
              </a:rPr>
              <a:t>-Raghavendra-</a:t>
            </a:r>
            <a:r>
              <a:rPr lang="en-US" sz="1900" dirty="0" err="1">
                <a:solidFill>
                  <a:schemeClr val="bg2">
                    <a:lumMod val="50000"/>
                  </a:schemeClr>
                </a:solidFill>
              </a:rPr>
              <a:t>Tripuraneni</a:t>
            </a:r>
            <a:r>
              <a:rPr lang="en-US" sz="1900" dirty="0">
                <a:solidFill>
                  <a:schemeClr val="bg2">
                    <a:lumMod val="50000"/>
                  </a:schemeClr>
                </a:solidFill>
              </a:rPr>
              <a:t> STOC 20]</a:t>
            </a:r>
          </a:p>
          <a:p>
            <a:pPr marL="0" indent="0">
              <a:buNone/>
            </a:pPr>
            <a:r>
              <a:rPr lang="en-US" b="1" dirty="0"/>
              <a:t>Robust &amp; mixed regression: </a:t>
            </a:r>
          </a:p>
          <a:p>
            <a:pPr marL="0" indent="0">
              <a:buNone/>
            </a:pPr>
            <a:r>
              <a:rPr lang="en-US" sz="1900" dirty="0">
                <a:solidFill>
                  <a:schemeClr val="bg2">
                    <a:lumMod val="50000"/>
                  </a:schemeClr>
                </a:solidFill>
              </a:rPr>
              <a:t>[</a:t>
            </a:r>
            <a:r>
              <a:rPr lang="en-US" sz="1900" dirty="0" err="1">
                <a:solidFill>
                  <a:schemeClr val="bg2">
                    <a:lumMod val="50000"/>
                  </a:schemeClr>
                </a:solidFill>
              </a:rPr>
              <a:t>Klivans</a:t>
            </a:r>
            <a:r>
              <a:rPr lang="en-US" sz="1900" dirty="0">
                <a:solidFill>
                  <a:schemeClr val="bg2">
                    <a:lumMod val="50000"/>
                  </a:schemeClr>
                </a:solidFill>
              </a:rPr>
              <a:t>-Kothari-</a:t>
            </a:r>
            <a:r>
              <a:rPr lang="en-US" sz="1900" dirty="0" err="1">
                <a:solidFill>
                  <a:schemeClr val="bg2">
                    <a:lumMod val="50000"/>
                  </a:schemeClr>
                </a:solidFill>
              </a:rPr>
              <a:t>Meka</a:t>
            </a:r>
            <a:r>
              <a:rPr lang="en-US" sz="1900" dirty="0">
                <a:solidFill>
                  <a:schemeClr val="bg2">
                    <a:lumMod val="50000"/>
                  </a:schemeClr>
                </a:solidFill>
              </a:rPr>
              <a:t> COLT 19, </a:t>
            </a:r>
          </a:p>
          <a:p>
            <a:pPr marL="0" indent="0">
              <a:buNone/>
            </a:pPr>
            <a:r>
              <a:rPr lang="en-US" sz="1900" dirty="0" err="1">
                <a:solidFill>
                  <a:schemeClr val="bg2">
                    <a:lumMod val="50000"/>
                  </a:schemeClr>
                </a:solidFill>
              </a:rPr>
              <a:t>Karmalkar</a:t>
            </a:r>
            <a:r>
              <a:rPr lang="en-US" sz="1900" dirty="0">
                <a:solidFill>
                  <a:schemeClr val="bg2">
                    <a:lumMod val="50000"/>
                  </a:schemeClr>
                </a:solidFill>
              </a:rPr>
              <a:t>-</a:t>
            </a:r>
            <a:r>
              <a:rPr lang="en-US" sz="1900" dirty="0" err="1">
                <a:solidFill>
                  <a:schemeClr val="bg2">
                    <a:lumMod val="50000"/>
                  </a:schemeClr>
                </a:solidFill>
              </a:rPr>
              <a:t>Klivans</a:t>
            </a:r>
            <a:r>
              <a:rPr lang="en-US" sz="1900" dirty="0">
                <a:solidFill>
                  <a:schemeClr val="bg2">
                    <a:lumMod val="50000"/>
                  </a:schemeClr>
                </a:solidFill>
              </a:rPr>
              <a:t>-Kothari </a:t>
            </a:r>
            <a:r>
              <a:rPr lang="en-US" sz="1900" dirty="0" err="1">
                <a:solidFill>
                  <a:schemeClr val="bg2">
                    <a:lumMod val="50000"/>
                  </a:schemeClr>
                </a:solidFill>
              </a:rPr>
              <a:t>NeurIPS</a:t>
            </a:r>
            <a:r>
              <a:rPr lang="en-US" sz="1900" dirty="0">
                <a:solidFill>
                  <a:schemeClr val="bg2">
                    <a:lumMod val="50000"/>
                  </a:schemeClr>
                </a:solidFill>
              </a:rPr>
              <a:t> 19, Raghavendra-Yao SODA 20]</a:t>
            </a:r>
          </a:p>
          <a:p>
            <a:pPr marL="0" indent="0">
              <a:buNone/>
            </a:pPr>
            <a:r>
              <a:rPr lang="en-US" b="1" dirty="0"/>
              <a:t>Federated learning: </a:t>
            </a:r>
            <a:r>
              <a:rPr lang="en-US" dirty="0">
                <a:solidFill>
                  <a:schemeClr val="bg2">
                    <a:lumMod val="50000"/>
                  </a:schemeClr>
                </a:solidFill>
              </a:rPr>
              <a:t>[Chen-Li-</a:t>
            </a:r>
            <a:r>
              <a:rPr lang="en-US" dirty="0" err="1">
                <a:solidFill>
                  <a:schemeClr val="bg2">
                    <a:lumMod val="50000"/>
                  </a:schemeClr>
                </a:solidFill>
              </a:rPr>
              <a:t>Moitra</a:t>
            </a:r>
            <a:r>
              <a:rPr lang="en-US" dirty="0">
                <a:solidFill>
                  <a:schemeClr val="bg2">
                    <a:lumMod val="50000"/>
                  </a:schemeClr>
                </a:solidFill>
              </a:rPr>
              <a:t> STOC 20]</a:t>
            </a:r>
          </a:p>
          <a:p>
            <a:pPr marL="0" indent="0">
              <a:buNone/>
            </a:pPr>
            <a:r>
              <a:rPr lang="en-US" b="1" dirty="0"/>
              <a:t>Robust clustering: </a:t>
            </a:r>
            <a:r>
              <a:rPr lang="en-US" dirty="0">
                <a:solidFill>
                  <a:schemeClr val="bg2">
                    <a:lumMod val="50000"/>
                  </a:schemeClr>
                </a:solidFill>
              </a:rPr>
              <a:t>[</a:t>
            </a:r>
            <a:r>
              <a:rPr lang="en-US" dirty="0" err="1">
                <a:solidFill>
                  <a:schemeClr val="bg2">
                    <a:lumMod val="50000"/>
                  </a:schemeClr>
                </a:solidFill>
              </a:rPr>
              <a:t>Diakonikolas</a:t>
            </a: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-Kane-</a:t>
            </a:r>
            <a:r>
              <a:rPr lang="en-US" dirty="0" err="1">
                <a:solidFill>
                  <a:schemeClr val="bg2">
                    <a:lumMod val="50000"/>
                  </a:schemeClr>
                </a:solidFill>
              </a:rPr>
              <a:t>Karmalkar</a:t>
            </a:r>
            <a:r>
              <a:rPr lang="en-US" dirty="0">
                <a:solidFill>
                  <a:schemeClr val="bg2">
                    <a:lumMod val="50000"/>
                  </a:schemeClr>
                </a:solidFill>
              </a:rPr>
              <a:t>, Jia-</a:t>
            </a:r>
            <a:r>
              <a:rPr lang="en-US" dirty="0" err="1">
                <a:solidFill>
                  <a:schemeClr val="bg2">
                    <a:lumMod val="50000"/>
                  </a:schemeClr>
                </a:solidFill>
              </a:rPr>
              <a:t>Vempala</a:t>
            </a:r>
            <a:r>
              <a:rPr lang="en-US" dirty="0">
                <a:solidFill>
                  <a:schemeClr val="bg2">
                    <a:lumMod val="50000"/>
                  </a:schemeClr>
                </a:solidFill>
              </a:rPr>
              <a:t>]</a:t>
            </a:r>
            <a:endParaRPr lang="en-US" b="1" dirty="0">
              <a:solidFill>
                <a:schemeClr val="bg2">
                  <a:lumMod val="50000"/>
                </a:schemeClr>
              </a:solidFill>
            </a:endParaRPr>
          </a:p>
          <a:p>
            <a:pPr marL="0" indent="0">
              <a:buNone/>
            </a:pPr>
            <a:endParaRPr lang="en-US" dirty="0"/>
          </a:p>
          <a:p>
            <a:pPr marL="0" indent="0">
              <a:buNone/>
            </a:pPr>
            <a:r>
              <a:rPr lang="en-US" i="1" dirty="0"/>
              <a:t>New Lens on Greatest Hits: </a:t>
            </a:r>
          </a:p>
          <a:p>
            <a:pPr marL="0" indent="0">
              <a:buNone/>
            </a:pPr>
            <a:r>
              <a:rPr lang="en-US" dirty="0"/>
              <a:t>captures strongest known </a:t>
            </a:r>
            <a:r>
              <a:rPr lang="en-US" dirty="0" err="1"/>
              <a:t>algs</a:t>
            </a:r>
            <a:r>
              <a:rPr lang="en-US" dirty="0"/>
              <a:t> for matrix completion,</a:t>
            </a:r>
          </a:p>
          <a:p>
            <a:pPr marL="0" indent="0">
              <a:buNone/>
            </a:pPr>
            <a:r>
              <a:rPr lang="en-US" dirty="0"/>
              <a:t>compressed sensing, community detection, …</a:t>
            </a:r>
          </a:p>
        </p:txBody>
      </p:sp>
      <p:sp>
        <p:nvSpPr>
          <p:cNvPr id="9" name="Rectangle: Rounded Corners 8">
            <a:extLst>
              <a:ext uri="{FF2B5EF4-FFF2-40B4-BE49-F238E27FC236}">
                <a16:creationId xmlns:a16="http://schemas.microsoft.com/office/drawing/2014/main" id="{B605D0B5-B46B-4A02-A927-2674987FD401}"/>
              </a:ext>
            </a:extLst>
          </p:cNvPr>
          <p:cNvSpPr/>
          <p:nvPr/>
        </p:nvSpPr>
        <p:spPr>
          <a:xfrm>
            <a:off x="7176518" y="365126"/>
            <a:ext cx="1545032" cy="1584821"/>
          </a:xfrm>
          <a:prstGeom prst="roundRect">
            <a:avLst/>
          </a:prstGeom>
          <a:solidFill>
            <a:schemeClr val="bg2">
              <a:lumMod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sz="2000" dirty="0">
                <a:solidFill>
                  <a:schemeClr val="bg1"/>
                </a:solidFill>
              </a:rPr>
              <a:t>Proofs to Algorithms</a:t>
            </a:r>
          </a:p>
        </p:txBody>
      </p:sp>
      <p:sp>
        <p:nvSpPr>
          <p:cNvPr id="10" name="Rectangle: Rounded Corners 9">
            <a:extLst>
              <a:ext uri="{FF2B5EF4-FFF2-40B4-BE49-F238E27FC236}">
                <a16:creationId xmlns:a16="http://schemas.microsoft.com/office/drawing/2014/main" id="{9049A47D-E73F-45B5-BF60-1C92A45A108C}"/>
              </a:ext>
            </a:extLst>
          </p:cNvPr>
          <p:cNvSpPr/>
          <p:nvPr/>
        </p:nvSpPr>
        <p:spPr>
          <a:xfrm>
            <a:off x="7483158" y="493570"/>
            <a:ext cx="943743" cy="6639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t>SoS</a:t>
            </a:r>
            <a:endParaRPr lang="en-US" sz="2200" dirty="0"/>
          </a:p>
        </p:txBody>
      </p:sp>
      <p:pic>
        <p:nvPicPr>
          <p:cNvPr id="11" name="Picture 10">
            <a:extLst>
              <a:ext uri="{FF2B5EF4-FFF2-40B4-BE49-F238E27FC236}">
                <a16:creationId xmlns:a16="http://schemas.microsoft.com/office/drawing/2014/main" id="{06C6D81B-4348-4E48-964A-BA339BAD1CFD}"/>
              </a:ext>
            </a:extLst>
          </p:cNvPr>
          <p:cNvPicPr>
            <a:picLocks noChangeAspect="1"/>
          </p:cNvPicPr>
          <p:nvPr/>
        </p:nvPicPr>
        <p:blipFill>
          <a:blip r:embed="rId2"/>
          <a:stretch>
            <a:fillRect/>
          </a:stretch>
        </p:blipFill>
        <p:spPr>
          <a:xfrm>
            <a:off x="6986150" y="4957171"/>
            <a:ext cx="942526" cy="677444"/>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12" name="Picture 11">
            <a:extLst>
              <a:ext uri="{FF2B5EF4-FFF2-40B4-BE49-F238E27FC236}">
                <a16:creationId xmlns:a16="http://schemas.microsoft.com/office/drawing/2014/main" id="{57C53A9B-49C4-4137-85A1-7B101B6038F9}"/>
              </a:ext>
            </a:extLst>
          </p:cNvPr>
          <p:cNvPicPr>
            <a:picLocks noChangeAspect="1"/>
          </p:cNvPicPr>
          <p:nvPr/>
        </p:nvPicPr>
        <p:blipFill>
          <a:blip r:embed="rId3"/>
          <a:stretch>
            <a:fillRect/>
          </a:stretch>
        </p:blipFill>
        <p:spPr>
          <a:xfrm>
            <a:off x="6923967" y="4017566"/>
            <a:ext cx="905643" cy="663423"/>
          </a:xfrm>
          <a:prstGeom prst="rect">
            <a:avLst/>
          </a:prstGeom>
          <a:ln w="38100">
            <a:solidFill>
              <a:schemeClr val="bg2">
                <a:lumMod val="50000"/>
              </a:schemeClr>
            </a:solidFill>
          </a:ln>
        </p:spPr>
      </p:pic>
      <p:pic>
        <p:nvPicPr>
          <p:cNvPr id="13" name="Picture 12">
            <a:extLst>
              <a:ext uri="{FF2B5EF4-FFF2-40B4-BE49-F238E27FC236}">
                <a16:creationId xmlns:a16="http://schemas.microsoft.com/office/drawing/2014/main" id="{272F8654-B4B1-432B-A500-AF45D3EBC9C1}"/>
              </a:ext>
            </a:extLst>
          </p:cNvPr>
          <p:cNvPicPr>
            <a:picLocks noChangeAspect="1"/>
          </p:cNvPicPr>
          <p:nvPr/>
        </p:nvPicPr>
        <p:blipFill>
          <a:blip r:embed="rId4"/>
          <a:stretch>
            <a:fillRect/>
          </a:stretch>
        </p:blipFill>
        <p:spPr>
          <a:xfrm>
            <a:off x="7030159" y="2216210"/>
            <a:ext cx="1797035" cy="663422"/>
          </a:xfrm>
          <a:prstGeom prst="rect">
            <a:avLst/>
          </a:prstGeom>
          <a:ln w="38100">
            <a:solidFill>
              <a:schemeClr val="bg2">
                <a:lumMod val="50000"/>
              </a:schemeClr>
            </a:solidFill>
          </a:ln>
        </p:spPr>
      </p:pic>
      <p:pic>
        <p:nvPicPr>
          <p:cNvPr id="14" name="Picture 13">
            <a:extLst>
              <a:ext uri="{FF2B5EF4-FFF2-40B4-BE49-F238E27FC236}">
                <a16:creationId xmlns:a16="http://schemas.microsoft.com/office/drawing/2014/main" id="{E1C90ED1-9E4D-4115-B0BE-7CCF9732443C}"/>
              </a:ext>
            </a:extLst>
          </p:cNvPr>
          <p:cNvPicPr>
            <a:picLocks noChangeAspect="1"/>
          </p:cNvPicPr>
          <p:nvPr/>
        </p:nvPicPr>
        <p:blipFill>
          <a:blip r:embed="rId5"/>
          <a:stretch>
            <a:fillRect/>
          </a:stretch>
        </p:blipFill>
        <p:spPr>
          <a:xfrm>
            <a:off x="7464808" y="3170921"/>
            <a:ext cx="1362386" cy="663423"/>
          </a:xfrm>
          <a:prstGeom prst="rect">
            <a:avLst/>
          </a:prstGeom>
          <a:ln w="38100">
            <a:solidFill>
              <a:schemeClr val="bg2">
                <a:lumMod val="50000"/>
              </a:schemeClr>
            </a:solidFill>
          </a:ln>
        </p:spPr>
      </p:pic>
      <p:pic>
        <p:nvPicPr>
          <p:cNvPr id="15" name="Picture 14">
            <a:extLst>
              <a:ext uri="{FF2B5EF4-FFF2-40B4-BE49-F238E27FC236}">
                <a16:creationId xmlns:a16="http://schemas.microsoft.com/office/drawing/2014/main" id="{EC1396FA-04D1-408A-9772-14E47756277B}"/>
              </a:ext>
            </a:extLst>
          </p:cNvPr>
          <p:cNvPicPr>
            <a:picLocks noChangeAspect="1"/>
          </p:cNvPicPr>
          <p:nvPr/>
        </p:nvPicPr>
        <p:blipFill>
          <a:blip r:embed="rId6"/>
          <a:stretch>
            <a:fillRect/>
          </a:stretch>
        </p:blipFill>
        <p:spPr>
          <a:xfrm>
            <a:off x="8085778" y="4021091"/>
            <a:ext cx="741416" cy="656375"/>
          </a:xfrm>
          <a:prstGeom prst="rect">
            <a:avLst/>
          </a:prstGeom>
          <a:ln w="38100">
            <a:solidFill>
              <a:schemeClr val="bg2">
                <a:lumMod val="50000"/>
              </a:schemeClr>
            </a:solidFill>
          </a:ln>
        </p:spPr>
      </p:pic>
      <p:pic>
        <p:nvPicPr>
          <p:cNvPr id="16" name="Picture 15">
            <a:extLst>
              <a:ext uri="{FF2B5EF4-FFF2-40B4-BE49-F238E27FC236}">
                <a16:creationId xmlns:a16="http://schemas.microsoft.com/office/drawing/2014/main" id="{7943C828-0F02-4CED-BF63-6DBA383979D3}"/>
              </a:ext>
            </a:extLst>
          </p:cNvPr>
          <p:cNvPicPr>
            <a:picLocks noChangeAspect="1"/>
          </p:cNvPicPr>
          <p:nvPr/>
        </p:nvPicPr>
        <p:blipFill>
          <a:blip r:embed="rId7"/>
          <a:stretch>
            <a:fillRect/>
          </a:stretch>
        </p:blipFill>
        <p:spPr>
          <a:xfrm>
            <a:off x="8146001" y="4955071"/>
            <a:ext cx="771178" cy="679544"/>
          </a:xfrm>
          <a:prstGeom prst="rect">
            <a:avLst/>
          </a:prstGeom>
          <a:ln w="38100">
            <a:solidFill>
              <a:schemeClr val="bg2">
                <a:lumMod val="50000"/>
              </a:schemeClr>
            </a:solidFill>
          </a:ln>
        </p:spPr>
      </p:pic>
      <p:sp>
        <p:nvSpPr>
          <p:cNvPr id="4" name="Slide Number Placeholder 3">
            <a:extLst>
              <a:ext uri="{FF2B5EF4-FFF2-40B4-BE49-F238E27FC236}">
                <a16:creationId xmlns:a16="http://schemas.microsoft.com/office/drawing/2014/main" id="{734DEBE0-83AA-4197-8E28-67B90AACF1CD}"/>
              </a:ext>
            </a:extLst>
          </p:cNvPr>
          <p:cNvSpPr>
            <a:spLocks noGrp="1"/>
          </p:cNvSpPr>
          <p:nvPr>
            <p:ph type="sldNum" sz="quarter" idx="12"/>
          </p:nvPr>
        </p:nvSpPr>
        <p:spPr/>
        <p:txBody>
          <a:bodyPr/>
          <a:lstStyle/>
          <a:p>
            <a:fld id="{ED922394-96B1-4130-9F58-06B799E76477}" type="slidenum">
              <a:rPr lang="en-US" smtClean="0"/>
              <a:t>37</a:t>
            </a:fld>
            <a:endParaRPr lang="en-US"/>
          </a:p>
        </p:txBody>
      </p:sp>
    </p:spTree>
    <p:extLst>
      <p:ext uri="{BB962C8B-B14F-4D97-AF65-F5344CB8AC3E}">
        <p14:creationId xmlns:p14="http://schemas.microsoft.com/office/powerpoint/2010/main" val="14148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346-7AE3-4D73-9D41-FD70818F80A1}"/>
              </a:ext>
            </a:extLst>
          </p:cNvPr>
          <p:cNvSpPr>
            <a:spLocks noGrp="1"/>
          </p:cNvSpPr>
          <p:nvPr>
            <p:ph type="title"/>
          </p:nvPr>
        </p:nvSpPr>
        <p:spPr>
          <a:xfrm>
            <a:off x="628650" y="1387793"/>
            <a:ext cx="7886700" cy="3929794"/>
          </a:xfrm>
        </p:spPr>
        <p:txBody>
          <a:bodyPr>
            <a:normAutofit fontScale="90000"/>
          </a:bodyPr>
          <a:lstStyle/>
          <a:p>
            <a:r>
              <a:rPr lang="en-US" dirty="0"/>
              <a:t>Part II:</a:t>
            </a:r>
            <a:br>
              <a:rPr lang="en-US" dirty="0"/>
            </a:br>
            <a:r>
              <a:rPr lang="en-US" dirty="0"/>
              <a:t>Heavy-Tailed and Robust Statistics</a:t>
            </a:r>
            <a:br>
              <a:rPr lang="en-US" dirty="0"/>
            </a:br>
            <a:br>
              <a:rPr lang="en-US" dirty="0"/>
            </a:br>
            <a:r>
              <a:rPr lang="en-US" dirty="0">
                <a:solidFill>
                  <a:schemeClr val="bg2">
                    <a:lumMod val="50000"/>
                  </a:schemeClr>
                </a:solidFill>
              </a:rPr>
              <a:t>[</a:t>
            </a:r>
            <a:r>
              <a:rPr lang="en-US" b="1" dirty="0">
                <a:solidFill>
                  <a:schemeClr val="bg2">
                    <a:lumMod val="50000"/>
                  </a:schemeClr>
                </a:solidFill>
              </a:rPr>
              <a:t>H </a:t>
            </a:r>
            <a:r>
              <a:rPr lang="en-US" dirty="0">
                <a:solidFill>
                  <a:schemeClr val="bg2">
                    <a:lumMod val="50000"/>
                  </a:schemeClr>
                </a:solidFill>
              </a:rPr>
              <a:t>Annals of Statistics 19]</a:t>
            </a:r>
            <a:br>
              <a:rPr lang="en-US" dirty="0">
                <a:solidFill>
                  <a:schemeClr val="bg2">
                    <a:lumMod val="50000"/>
                  </a:schemeClr>
                </a:solidFill>
              </a:rPr>
            </a:br>
            <a:r>
              <a:rPr lang="en-US" dirty="0">
                <a:solidFill>
                  <a:schemeClr val="bg2">
                    <a:lumMod val="50000"/>
                  </a:schemeClr>
                </a:solidFill>
              </a:rPr>
              <a:t>[</a:t>
            </a:r>
            <a:r>
              <a:rPr lang="en-US" dirty="0" err="1">
                <a:solidFill>
                  <a:schemeClr val="bg2">
                    <a:lumMod val="50000"/>
                  </a:schemeClr>
                </a:solidFill>
              </a:rPr>
              <a:t>Cherapanamjeri</a:t>
            </a: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a:t>
            </a:r>
            <a:r>
              <a:rPr lang="en-US" dirty="0" err="1">
                <a:solidFill>
                  <a:schemeClr val="bg2">
                    <a:lumMod val="50000"/>
                  </a:schemeClr>
                </a:solidFill>
              </a:rPr>
              <a:t>Kathuria</a:t>
            </a:r>
            <a:r>
              <a:rPr lang="en-US" dirty="0">
                <a:solidFill>
                  <a:schemeClr val="bg2">
                    <a:lumMod val="50000"/>
                  </a:schemeClr>
                </a:solidFill>
              </a:rPr>
              <a:t>-Raghavendra-</a:t>
            </a:r>
            <a:r>
              <a:rPr lang="en-US" dirty="0" err="1">
                <a:solidFill>
                  <a:schemeClr val="bg2">
                    <a:lumMod val="50000"/>
                  </a:schemeClr>
                </a:solidFill>
              </a:rPr>
              <a:t>Tripuraneni</a:t>
            </a:r>
            <a:r>
              <a:rPr lang="en-US" dirty="0">
                <a:solidFill>
                  <a:schemeClr val="bg2">
                    <a:lumMod val="50000"/>
                  </a:schemeClr>
                </a:solidFill>
              </a:rPr>
              <a:t> STOC 20]</a:t>
            </a:r>
            <a:br>
              <a:rPr lang="en-US" dirty="0">
                <a:solidFill>
                  <a:schemeClr val="bg2">
                    <a:lumMod val="50000"/>
                  </a:schemeClr>
                </a:solidFill>
              </a:rPr>
            </a:br>
            <a:r>
              <a:rPr lang="en-US" dirty="0">
                <a:solidFill>
                  <a:schemeClr val="bg2">
                    <a:lumMod val="50000"/>
                  </a:schemeClr>
                </a:solidFill>
              </a:rPr>
              <a:t>[Dong-</a:t>
            </a:r>
            <a:r>
              <a:rPr lang="en-US" b="1" dirty="0">
                <a:solidFill>
                  <a:schemeClr val="bg2">
                    <a:lumMod val="50000"/>
                  </a:schemeClr>
                </a:solidFill>
              </a:rPr>
              <a:t>H</a:t>
            </a:r>
            <a:r>
              <a:rPr lang="en-US" dirty="0">
                <a:solidFill>
                  <a:schemeClr val="bg2">
                    <a:lumMod val="50000"/>
                  </a:schemeClr>
                </a:solidFill>
              </a:rPr>
              <a:t>-Li </a:t>
            </a:r>
            <a:r>
              <a:rPr lang="en-US" dirty="0" err="1">
                <a:solidFill>
                  <a:schemeClr val="bg2">
                    <a:lumMod val="50000"/>
                  </a:schemeClr>
                </a:solidFill>
              </a:rPr>
              <a:t>NeurIPS</a:t>
            </a:r>
            <a:r>
              <a:rPr lang="en-US" dirty="0">
                <a:solidFill>
                  <a:schemeClr val="bg2">
                    <a:lumMod val="50000"/>
                  </a:schemeClr>
                </a:solidFill>
              </a:rPr>
              <a:t> 19 (Spotlight)]</a:t>
            </a:r>
          </a:p>
        </p:txBody>
      </p:sp>
      <p:sp>
        <p:nvSpPr>
          <p:cNvPr id="4" name="Slide Number Placeholder 3">
            <a:extLst>
              <a:ext uri="{FF2B5EF4-FFF2-40B4-BE49-F238E27FC236}">
                <a16:creationId xmlns:a16="http://schemas.microsoft.com/office/drawing/2014/main" id="{9000D58A-8F64-482D-93B8-A15484F69A87}"/>
              </a:ext>
            </a:extLst>
          </p:cNvPr>
          <p:cNvSpPr>
            <a:spLocks noGrp="1"/>
          </p:cNvSpPr>
          <p:nvPr>
            <p:ph type="sldNum" sz="quarter" idx="12"/>
          </p:nvPr>
        </p:nvSpPr>
        <p:spPr/>
        <p:txBody>
          <a:bodyPr/>
          <a:lstStyle/>
          <a:p>
            <a:fld id="{ED922394-96B1-4130-9F58-06B799E76477}" type="slidenum">
              <a:rPr lang="en-US" smtClean="0"/>
              <a:t>38</a:t>
            </a:fld>
            <a:endParaRPr lang="en-US"/>
          </a:p>
        </p:txBody>
      </p:sp>
    </p:spTree>
    <p:extLst>
      <p:ext uri="{BB962C8B-B14F-4D97-AF65-F5344CB8AC3E}">
        <p14:creationId xmlns:p14="http://schemas.microsoft.com/office/powerpoint/2010/main" val="3209343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C1B4-2FCA-4D29-8FA3-C895BE27E908}"/>
              </a:ext>
            </a:extLst>
          </p:cNvPr>
          <p:cNvSpPr>
            <a:spLocks noGrp="1"/>
          </p:cNvSpPr>
          <p:nvPr>
            <p:ph type="title"/>
          </p:nvPr>
        </p:nvSpPr>
        <p:spPr>
          <a:xfrm>
            <a:off x="628650" y="1255486"/>
            <a:ext cx="7886700" cy="2306863"/>
          </a:xfrm>
        </p:spPr>
        <p:txBody>
          <a:bodyPr>
            <a:normAutofit fontScale="90000"/>
          </a:bodyPr>
          <a:lstStyle/>
          <a:p>
            <a:pPr algn="ctr"/>
            <a:r>
              <a:rPr lang="en-US" dirty="0"/>
              <a:t>Estimating the Mean of a (Heavy-Tailed) Random Vector</a:t>
            </a:r>
            <a:br>
              <a:rPr lang="en-US" dirty="0"/>
            </a:br>
            <a:br>
              <a:rPr lang="en-US" dirty="0"/>
            </a:b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 Annals of Statistics 19]</a:t>
            </a:r>
          </a:p>
        </p:txBody>
      </p:sp>
      <p:sp>
        <p:nvSpPr>
          <p:cNvPr id="4" name="Title 1">
            <a:extLst>
              <a:ext uri="{FF2B5EF4-FFF2-40B4-BE49-F238E27FC236}">
                <a16:creationId xmlns:a16="http://schemas.microsoft.com/office/drawing/2014/main" id="{EED49A0B-682E-4AAF-9848-14589DE97802}"/>
              </a:ext>
            </a:extLst>
          </p:cNvPr>
          <p:cNvSpPr txBox="1">
            <a:spLocks/>
          </p:cNvSpPr>
          <p:nvPr/>
        </p:nvSpPr>
        <p:spPr>
          <a:xfrm>
            <a:off x="1286782" y="3995057"/>
            <a:ext cx="6570436" cy="109129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t>Context: explosion of efficient algorithms for high-dimensional robust statistics (2016—present)</a:t>
            </a:r>
          </a:p>
        </p:txBody>
      </p:sp>
      <p:sp>
        <p:nvSpPr>
          <p:cNvPr id="5" name="Slide Number Placeholder 4">
            <a:extLst>
              <a:ext uri="{FF2B5EF4-FFF2-40B4-BE49-F238E27FC236}">
                <a16:creationId xmlns:a16="http://schemas.microsoft.com/office/drawing/2014/main" id="{5EC424E7-46BB-4D9D-A1B1-65A6AC0E917D}"/>
              </a:ext>
            </a:extLst>
          </p:cNvPr>
          <p:cNvSpPr>
            <a:spLocks noGrp="1"/>
          </p:cNvSpPr>
          <p:nvPr>
            <p:ph type="sldNum" sz="quarter" idx="12"/>
          </p:nvPr>
        </p:nvSpPr>
        <p:spPr/>
        <p:txBody>
          <a:bodyPr/>
          <a:lstStyle/>
          <a:p>
            <a:fld id="{ED922394-96B1-4130-9F58-06B799E76477}" type="slidenum">
              <a:rPr lang="en-US" smtClean="0"/>
              <a:t>39</a:t>
            </a:fld>
            <a:endParaRPr lang="en-US"/>
          </a:p>
        </p:txBody>
      </p:sp>
    </p:spTree>
    <p:extLst>
      <p:ext uri="{BB962C8B-B14F-4D97-AF65-F5344CB8AC3E}">
        <p14:creationId xmlns:p14="http://schemas.microsoft.com/office/powerpoint/2010/main" val="396346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2E6E-E4D5-4076-9048-0656E86C4B22}"/>
              </a:ext>
            </a:extLst>
          </p:cNvPr>
          <p:cNvSpPr>
            <a:spLocks noGrp="1"/>
          </p:cNvSpPr>
          <p:nvPr>
            <p:ph type="title"/>
          </p:nvPr>
        </p:nvSpPr>
        <p:spPr/>
        <p:txBody>
          <a:bodyPr>
            <a:normAutofit/>
          </a:bodyPr>
          <a:lstStyle/>
          <a:p>
            <a:r>
              <a:rPr lang="en-US" sz="3300" dirty="0"/>
              <a:t>Example: Clustering</a:t>
            </a:r>
          </a:p>
        </p:txBody>
      </p:sp>
      <p:pic>
        <p:nvPicPr>
          <p:cNvPr id="5" name="Picture 4">
            <a:extLst>
              <a:ext uri="{FF2B5EF4-FFF2-40B4-BE49-F238E27FC236}">
                <a16:creationId xmlns:a16="http://schemas.microsoft.com/office/drawing/2014/main" id="{FE128A7F-535A-4450-9DAE-8D6CBD627DA2}"/>
              </a:ext>
            </a:extLst>
          </p:cNvPr>
          <p:cNvPicPr>
            <a:picLocks noChangeAspect="1"/>
          </p:cNvPicPr>
          <p:nvPr/>
        </p:nvPicPr>
        <p:blipFill>
          <a:blip r:embed="rId3"/>
          <a:stretch>
            <a:fillRect/>
          </a:stretch>
        </p:blipFill>
        <p:spPr>
          <a:xfrm>
            <a:off x="5944032" y="283239"/>
            <a:ext cx="2929602" cy="2146062"/>
          </a:xfrm>
          <a:prstGeom prst="rect">
            <a:avLst/>
          </a:prstGeom>
          <a:ln w="38100">
            <a:solidFill>
              <a:schemeClr val="bg2">
                <a:lumMod val="50000"/>
              </a:schemeClr>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D017E1-CE23-4570-8A8B-EDB1EA32C6AE}"/>
                  </a:ext>
                </a:extLst>
              </p:cNvPr>
              <p:cNvSpPr txBox="1"/>
              <p:nvPr/>
            </p:nvSpPr>
            <p:spPr>
              <a:xfrm>
                <a:off x="628650" y="1587582"/>
                <a:ext cx="7749916" cy="899670"/>
              </a:xfrm>
              <a:prstGeom prst="rect">
                <a:avLst/>
              </a:prstGeom>
              <a:noFill/>
            </p:spPr>
            <p:txBody>
              <a:bodyPr wrap="square" rtlCol="0">
                <a:spAutoFit/>
              </a:bodyPr>
              <a:lstStyle/>
              <a:p>
                <a:r>
                  <a:rPr lang="en-US" sz="2600" b="1" dirty="0"/>
                  <a:t>Input: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ℝ</m:t>
                        </m:r>
                      </m:e>
                      <m:sup>
                        <m:r>
                          <a:rPr lang="en-US" sz="2600" b="0" i="1" smtClean="0">
                            <a:latin typeface="Cambria Math" panose="02040503050406030204" pitchFamily="18" charset="0"/>
                            <a:ea typeface="Cambria Math" panose="02040503050406030204" pitchFamily="18" charset="0"/>
                          </a:rPr>
                          <m:t>𝑑</m:t>
                        </m:r>
                      </m:sup>
                    </m:sSup>
                  </m:oMath>
                </a14:m>
                <a:endParaRPr lang="en-US" sz="2600" b="1" dirty="0"/>
              </a:p>
              <a:p>
                <a:r>
                  <a:rPr lang="en-US" sz="2600" b="1" dirty="0"/>
                  <a:t>Goal: </a:t>
                </a:r>
                <a:r>
                  <a:rPr lang="en-US" sz="2600" dirty="0"/>
                  <a:t>partition into clusters</a:t>
                </a:r>
                <a:endParaRPr lang="en-US" sz="2600" b="1" dirty="0"/>
              </a:p>
            </p:txBody>
          </p:sp>
        </mc:Choice>
        <mc:Fallback xmlns="">
          <p:sp>
            <p:nvSpPr>
              <p:cNvPr id="6" name="TextBox 5">
                <a:extLst>
                  <a:ext uri="{FF2B5EF4-FFF2-40B4-BE49-F238E27FC236}">
                    <a16:creationId xmlns:a16="http://schemas.microsoft.com/office/drawing/2014/main" id="{EFD017E1-CE23-4570-8A8B-EDB1EA32C6AE}"/>
                  </a:ext>
                </a:extLst>
              </p:cNvPr>
              <p:cNvSpPr txBox="1">
                <a:spLocks noRot="1" noChangeAspect="1" noMove="1" noResize="1" noEditPoints="1" noAdjustHandles="1" noChangeArrowheads="1" noChangeShapeType="1" noTextEdit="1"/>
              </p:cNvSpPr>
              <p:nvPr/>
            </p:nvSpPr>
            <p:spPr>
              <a:xfrm>
                <a:off x="628650" y="1587582"/>
                <a:ext cx="7749916" cy="899670"/>
              </a:xfrm>
              <a:prstGeom prst="rect">
                <a:avLst/>
              </a:prstGeom>
              <a:blipFill>
                <a:blip r:embed="rId4"/>
                <a:stretch>
                  <a:fillRect l="-1416" t="-4730" b="-16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5B81A6-3746-4409-94FF-6B813A05AF6F}"/>
                  </a:ext>
                </a:extLst>
              </p:cNvPr>
              <p:cNvSpPr txBox="1"/>
              <p:nvPr/>
            </p:nvSpPr>
            <p:spPr>
              <a:xfrm>
                <a:off x="466351" y="4009082"/>
                <a:ext cx="4105649" cy="677108"/>
              </a:xfrm>
              <a:prstGeom prst="rect">
                <a:avLst/>
              </a:prstGeom>
              <a:noFill/>
            </p:spPr>
            <p:txBody>
              <a:bodyPr wrap="square" rtlCol="0">
                <a:spAutoFit/>
              </a:bodyPr>
              <a:lstStyle/>
              <a:p>
                <a:r>
                  <a:rPr lang="en-US" sz="1900" dirty="0"/>
                  <a:t>Worst-case formulations typically NP hard: </a:t>
                </a:r>
                <a14:m>
                  <m:oMath xmlns:m="http://schemas.openxmlformats.org/officeDocument/2006/math">
                    <m:r>
                      <a:rPr lang="en-US" sz="1900" i="1" dirty="0" smtClean="0">
                        <a:latin typeface="Cambria Math" panose="02040503050406030204" pitchFamily="18" charset="0"/>
                      </a:rPr>
                      <m:t>𝑘</m:t>
                    </m:r>
                  </m:oMath>
                </a14:m>
                <a:r>
                  <a:rPr lang="en-US" sz="1900" i="1" dirty="0"/>
                  <a:t>-means, k-median…</a:t>
                </a:r>
              </a:p>
            </p:txBody>
          </p:sp>
        </mc:Choice>
        <mc:Fallback xmlns="">
          <p:sp>
            <p:nvSpPr>
              <p:cNvPr id="7" name="TextBox 6">
                <a:extLst>
                  <a:ext uri="{FF2B5EF4-FFF2-40B4-BE49-F238E27FC236}">
                    <a16:creationId xmlns:a16="http://schemas.microsoft.com/office/drawing/2014/main" id="{075B81A6-3746-4409-94FF-6B813A05AF6F}"/>
                  </a:ext>
                </a:extLst>
              </p:cNvPr>
              <p:cNvSpPr txBox="1">
                <a:spLocks noRot="1" noChangeAspect="1" noMove="1" noResize="1" noEditPoints="1" noAdjustHandles="1" noChangeArrowheads="1" noChangeShapeType="1" noTextEdit="1"/>
              </p:cNvSpPr>
              <p:nvPr/>
            </p:nvSpPr>
            <p:spPr>
              <a:xfrm>
                <a:off x="466351" y="4009082"/>
                <a:ext cx="4105649" cy="677108"/>
              </a:xfrm>
              <a:prstGeom prst="rect">
                <a:avLst/>
              </a:prstGeom>
              <a:blipFill>
                <a:blip r:embed="rId5"/>
                <a:stretch>
                  <a:fillRect l="-1486" t="-4505" b="-153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A8351D8-23B3-422F-B96F-661B32FC319C}"/>
              </a:ext>
            </a:extLst>
          </p:cNvPr>
          <p:cNvSpPr txBox="1"/>
          <p:nvPr/>
        </p:nvSpPr>
        <p:spPr>
          <a:xfrm>
            <a:off x="434905" y="4848059"/>
            <a:ext cx="3900933" cy="969496"/>
          </a:xfrm>
          <a:prstGeom prst="rect">
            <a:avLst/>
          </a:prstGeom>
          <a:noFill/>
        </p:spPr>
        <p:txBody>
          <a:bodyPr wrap="square" rtlCol="0">
            <a:spAutoFit/>
          </a:bodyPr>
          <a:lstStyle/>
          <a:p>
            <a:r>
              <a:rPr lang="en-US" sz="1900" dirty="0"/>
              <a:t>But ubiquitous and useful in practice</a:t>
            </a:r>
          </a:p>
          <a:p>
            <a:r>
              <a:rPr lang="en-US" sz="1900" i="1" dirty="0"/>
              <a:t>spectral clustering, Lloyd’s algorithm, …</a:t>
            </a:r>
          </a:p>
        </p:txBody>
      </p:sp>
      <p:pic>
        <p:nvPicPr>
          <p:cNvPr id="9" name="Picture 8">
            <a:extLst>
              <a:ext uri="{FF2B5EF4-FFF2-40B4-BE49-F238E27FC236}">
                <a16:creationId xmlns:a16="http://schemas.microsoft.com/office/drawing/2014/main" id="{0EACDECB-EC2C-4F33-982F-474AEB7FE4E0}"/>
              </a:ext>
            </a:extLst>
          </p:cNvPr>
          <p:cNvPicPr>
            <a:picLocks noChangeAspect="1"/>
          </p:cNvPicPr>
          <p:nvPr/>
        </p:nvPicPr>
        <p:blipFill>
          <a:blip r:embed="rId6"/>
          <a:stretch>
            <a:fillRect/>
          </a:stretch>
        </p:blipFill>
        <p:spPr>
          <a:xfrm>
            <a:off x="1802358" y="2791145"/>
            <a:ext cx="1166031" cy="1041099"/>
          </a:xfrm>
          <a:prstGeom prst="rect">
            <a:avLst/>
          </a:prstGeom>
          <a:ln w="38100">
            <a:solidFill>
              <a:schemeClr val="bg2">
                <a:lumMod val="50000"/>
              </a:schemeClr>
            </a:solidFill>
          </a:ln>
        </p:spPr>
      </p:pic>
      <p:pic>
        <p:nvPicPr>
          <p:cNvPr id="10" name="Picture 9">
            <a:extLst>
              <a:ext uri="{FF2B5EF4-FFF2-40B4-BE49-F238E27FC236}">
                <a16:creationId xmlns:a16="http://schemas.microsoft.com/office/drawing/2014/main" id="{09F3BB6B-AE39-4FC9-BAD4-FF9595F6789B}"/>
              </a:ext>
            </a:extLst>
          </p:cNvPr>
          <p:cNvPicPr>
            <a:picLocks noChangeAspect="1"/>
          </p:cNvPicPr>
          <p:nvPr/>
        </p:nvPicPr>
        <p:blipFill>
          <a:blip r:embed="rId7"/>
          <a:stretch>
            <a:fillRect/>
          </a:stretch>
        </p:blipFill>
        <p:spPr>
          <a:xfrm>
            <a:off x="6625063" y="2791145"/>
            <a:ext cx="1166032" cy="1036602"/>
          </a:xfrm>
          <a:prstGeom prst="rect">
            <a:avLst/>
          </a:prstGeom>
          <a:ln w="38100">
            <a:solidFill>
              <a:schemeClr val="bg2">
                <a:lumMod val="50000"/>
              </a:schemeClr>
            </a:solidFill>
          </a:ln>
        </p:spPr>
      </p:pic>
      <p:sp>
        <p:nvSpPr>
          <p:cNvPr id="11" name="TextBox 10">
            <a:extLst>
              <a:ext uri="{FF2B5EF4-FFF2-40B4-BE49-F238E27FC236}">
                <a16:creationId xmlns:a16="http://schemas.microsoft.com/office/drawing/2014/main" id="{D5C52B2D-3EFB-4C5F-A125-184BFE3E081F}"/>
              </a:ext>
            </a:extLst>
          </p:cNvPr>
          <p:cNvSpPr txBox="1"/>
          <p:nvPr/>
        </p:nvSpPr>
        <p:spPr>
          <a:xfrm>
            <a:off x="1223064" y="5903951"/>
            <a:ext cx="1983423" cy="430887"/>
          </a:xfrm>
          <a:prstGeom prst="rect">
            <a:avLst/>
          </a:prstGeom>
          <a:noFill/>
        </p:spPr>
        <p:txBody>
          <a:bodyPr wrap="square" rtlCol="0">
            <a:spAutoFit/>
          </a:bodyPr>
          <a:lstStyle/>
          <a:p>
            <a:r>
              <a:rPr lang="en-US" sz="2200" b="1" dirty="0">
                <a:solidFill>
                  <a:srgbClr val="C00000"/>
                </a:solidFill>
              </a:rPr>
              <a:t>Too pessimistic</a:t>
            </a:r>
            <a:endParaRPr lang="en-US" sz="2200" b="1" i="1" dirty="0">
              <a:solidFill>
                <a:srgbClr val="C00000"/>
              </a:solidFill>
            </a:endParaRPr>
          </a:p>
        </p:txBody>
      </p:sp>
      <p:sp>
        <p:nvSpPr>
          <p:cNvPr id="12" name="TextBox 11">
            <a:extLst>
              <a:ext uri="{FF2B5EF4-FFF2-40B4-BE49-F238E27FC236}">
                <a16:creationId xmlns:a16="http://schemas.microsoft.com/office/drawing/2014/main" id="{237BBC81-CC9C-40A7-B518-1891D644D533}"/>
              </a:ext>
            </a:extLst>
          </p:cNvPr>
          <p:cNvSpPr txBox="1"/>
          <p:nvPr/>
        </p:nvSpPr>
        <p:spPr>
          <a:xfrm>
            <a:off x="5002455" y="4009082"/>
            <a:ext cx="4105649" cy="677108"/>
          </a:xfrm>
          <a:prstGeom prst="rect">
            <a:avLst/>
          </a:prstGeom>
          <a:noFill/>
        </p:spPr>
        <p:txBody>
          <a:bodyPr wrap="square" rtlCol="0">
            <a:spAutoFit/>
          </a:bodyPr>
          <a:lstStyle/>
          <a:p>
            <a:r>
              <a:rPr lang="en-US" sz="1900" dirty="0"/>
              <a:t>Statistical models for data studied for 100+ years </a:t>
            </a:r>
            <a:r>
              <a:rPr lang="en-US" sz="1900" i="1" dirty="0"/>
              <a:t>(mixture models)</a:t>
            </a:r>
          </a:p>
        </p:txBody>
      </p:sp>
      <p:sp>
        <p:nvSpPr>
          <p:cNvPr id="13" name="TextBox 12">
            <a:extLst>
              <a:ext uri="{FF2B5EF4-FFF2-40B4-BE49-F238E27FC236}">
                <a16:creationId xmlns:a16="http://schemas.microsoft.com/office/drawing/2014/main" id="{CE54F395-3EF5-4689-A611-1223E87A6C60}"/>
              </a:ext>
            </a:extLst>
          </p:cNvPr>
          <p:cNvSpPr txBox="1"/>
          <p:nvPr/>
        </p:nvSpPr>
        <p:spPr>
          <a:xfrm>
            <a:off x="5002455" y="4848059"/>
            <a:ext cx="4105649" cy="615553"/>
          </a:xfrm>
          <a:prstGeom prst="rect">
            <a:avLst/>
          </a:prstGeom>
          <a:noFill/>
        </p:spPr>
        <p:txBody>
          <a:bodyPr wrap="square" rtlCol="0">
            <a:spAutoFit/>
          </a:bodyPr>
          <a:lstStyle/>
          <a:p>
            <a:r>
              <a:rPr lang="en-US" sz="1700" i="1" dirty="0"/>
              <a:t>“When are clusters identifiable from data?”</a:t>
            </a:r>
          </a:p>
          <a:p>
            <a:r>
              <a:rPr lang="en-US" sz="1700" i="1" dirty="0"/>
              <a:t>“What is best possible accuracy?”</a:t>
            </a:r>
          </a:p>
        </p:txBody>
      </p:sp>
      <p:sp>
        <p:nvSpPr>
          <p:cNvPr id="16" name="TextBox 15">
            <a:extLst>
              <a:ext uri="{FF2B5EF4-FFF2-40B4-BE49-F238E27FC236}">
                <a16:creationId xmlns:a16="http://schemas.microsoft.com/office/drawing/2014/main" id="{29466C67-569D-4C80-8A04-4933E4C060AB}"/>
              </a:ext>
            </a:extLst>
          </p:cNvPr>
          <p:cNvSpPr txBox="1"/>
          <p:nvPr/>
        </p:nvSpPr>
        <p:spPr>
          <a:xfrm>
            <a:off x="5807672" y="5903258"/>
            <a:ext cx="2278627" cy="430887"/>
          </a:xfrm>
          <a:prstGeom prst="rect">
            <a:avLst/>
          </a:prstGeom>
          <a:noFill/>
        </p:spPr>
        <p:txBody>
          <a:bodyPr wrap="square" rtlCol="0">
            <a:spAutoFit/>
          </a:bodyPr>
          <a:lstStyle/>
          <a:p>
            <a:r>
              <a:rPr lang="en-US" sz="2200" b="1" dirty="0">
                <a:solidFill>
                  <a:srgbClr val="C00000"/>
                </a:solidFill>
              </a:rPr>
              <a:t>Non-Algorithmic</a:t>
            </a:r>
            <a:endParaRPr lang="en-US" sz="2200" b="1" i="1" dirty="0">
              <a:solidFill>
                <a:srgbClr val="C00000"/>
              </a:solidFill>
            </a:endParaRPr>
          </a:p>
        </p:txBody>
      </p:sp>
      <p:sp>
        <p:nvSpPr>
          <p:cNvPr id="3" name="Slide Number Placeholder 2">
            <a:extLst>
              <a:ext uri="{FF2B5EF4-FFF2-40B4-BE49-F238E27FC236}">
                <a16:creationId xmlns:a16="http://schemas.microsoft.com/office/drawing/2014/main" id="{A9E59208-7647-4DAD-A743-25EB12902262}"/>
              </a:ext>
            </a:extLst>
          </p:cNvPr>
          <p:cNvSpPr>
            <a:spLocks noGrp="1"/>
          </p:cNvSpPr>
          <p:nvPr>
            <p:ph type="sldNum" sz="quarter" idx="12"/>
          </p:nvPr>
        </p:nvSpPr>
        <p:spPr/>
        <p:txBody>
          <a:bodyPr/>
          <a:lstStyle/>
          <a:p>
            <a:fld id="{ED922394-96B1-4130-9F58-06B799E76477}" type="slidenum">
              <a:rPr lang="en-US" smtClean="0"/>
              <a:t>4</a:t>
            </a:fld>
            <a:endParaRPr lang="en-US"/>
          </a:p>
        </p:txBody>
      </p:sp>
    </p:spTree>
    <p:extLst>
      <p:ext uri="{BB962C8B-B14F-4D97-AF65-F5344CB8AC3E}">
        <p14:creationId xmlns:p14="http://schemas.microsoft.com/office/powerpoint/2010/main" val="390509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1351D-3DDE-434C-BC8E-CD9511092B1E}"/>
              </a:ext>
            </a:extLst>
          </p:cNvPr>
          <p:cNvSpPr txBox="1"/>
          <p:nvPr/>
        </p:nvSpPr>
        <p:spPr>
          <a:xfrm>
            <a:off x="790557" y="792085"/>
            <a:ext cx="7749916" cy="492443"/>
          </a:xfrm>
          <a:prstGeom prst="rect">
            <a:avLst/>
          </a:prstGeom>
          <a:noFill/>
        </p:spPr>
        <p:txBody>
          <a:bodyPr wrap="square" rtlCol="0">
            <a:spAutoFit/>
          </a:bodyPr>
          <a:lstStyle/>
          <a:p>
            <a:r>
              <a:rPr lang="en-US" sz="2600" b="1" dirty="0"/>
              <a:t>Task: </a:t>
            </a:r>
            <a:r>
              <a:rPr lang="en-US" sz="2600" dirty="0"/>
              <a:t>estimate the </a:t>
            </a:r>
            <a:r>
              <a:rPr lang="en-US" sz="2600" i="1" dirty="0"/>
              <a:t>mean </a:t>
            </a:r>
            <a:r>
              <a:rPr lang="en-US" sz="2600" dirty="0"/>
              <a:t>with </a:t>
            </a:r>
            <a:r>
              <a:rPr lang="en-US" sz="2600" i="1" dirty="0"/>
              <a:t>confidence intervals</a:t>
            </a:r>
            <a:endParaRPr lang="en-US" sz="2600"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AA697D-D2A1-4793-BC7D-B1E6BE2AD619}"/>
                  </a:ext>
                </a:extLst>
              </p:cNvPr>
              <p:cNvSpPr txBox="1"/>
              <p:nvPr/>
            </p:nvSpPr>
            <p:spPr>
              <a:xfrm>
                <a:off x="790557" y="1730112"/>
                <a:ext cx="7749916" cy="2492990"/>
              </a:xfrm>
              <a:prstGeom prst="rect">
                <a:avLst/>
              </a:prstGeom>
              <a:noFill/>
            </p:spPr>
            <p:txBody>
              <a:bodyPr wrap="square" rtlCol="0">
                <a:spAutoFit/>
              </a:bodyPr>
              <a:lstStyle/>
              <a:p>
                <a:r>
                  <a:rPr lang="en-US" sz="2600" b="1" dirty="0"/>
                  <a:t>Input: </a:t>
                </a:r>
                <a14:m>
                  <m:oMath xmlns:m="http://schemas.openxmlformats.org/officeDocument/2006/math">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1</m:t>
                        </m:r>
                      </m:sub>
                    </m:sSub>
                    <m:r>
                      <a:rPr lang="en-US" sz="2600" b="0" i="1" smtClean="0">
                        <a:solidFill>
                          <a:schemeClr val="accent2"/>
                        </a:solidFill>
                        <a:latin typeface="Cambria Math" panose="02040503050406030204" pitchFamily="18" charset="0"/>
                      </a:rPr>
                      <m:t>,…,</m:t>
                    </m:r>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𝑛</m:t>
                        </m:r>
                      </m:sub>
                    </m:sSub>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𝐷</m:t>
                    </m:r>
                  </m:oMath>
                </a14:m>
                <a:r>
                  <a:rPr lang="en-US" sz="2600" dirty="0">
                    <a:solidFill>
                      <a:schemeClr val="accent2"/>
                    </a:solidFill>
                  </a:rPr>
                  <a:t>. </a:t>
                </a:r>
                <a:endParaRPr lang="en-US" sz="2600" dirty="0"/>
              </a:p>
              <a:p>
                <a:r>
                  <a:rPr lang="en-US" sz="2600" b="1" dirty="0"/>
                  <a:t>Goal: </a:t>
                </a:r>
                <a:r>
                  <a:rPr lang="en-US" sz="2600" dirty="0"/>
                  <a:t>estimate </a:t>
                </a:r>
                <a14:m>
                  <m:oMath xmlns:m="http://schemas.openxmlformats.org/officeDocument/2006/math">
                    <m:r>
                      <a:rPr lang="en-US" sz="2600" b="0" i="1" smtClean="0">
                        <a:solidFill>
                          <a:schemeClr val="accent2"/>
                        </a:solidFill>
                        <a:latin typeface="Cambria Math" panose="02040503050406030204" pitchFamily="18" charset="0"/>
                      </a:rPr>
                      <m:t>𝜇</m:t>
                    </m:r>
                    <m:r>
                      <a:rPr lang="en-US" sz="2600" b="0" i="1" smtClean="0">
                        <a:solidFill>
                          <a:schemeClr val="accent2"/>
                        </a:solidFill>
                        <a:latin typeface="Cambria Math" panose="02040503050406030204" pitchFamily="18" charset="0"/>
                      </a:rPr>
                      <m:t>= </m:t>
                    </m:r>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𝔼</m:t>
                        </m:r>
                      </m:e>
                      <m:sub>
                        <m:r>
                          <a:rPr lang="en-US" sz="2600" b="0" i="1" smtClean="0">
                            <a:solidFill>
                              <a:schemeClr val="accent2"/>
                            </a:solidFill>
                            <a:latin typeface="Cambria Math" panose="02040503050406030204" pitchFamily="18" charset="0"/>
                            <a:ea typeface="Cambria Math" panose="02040503050406030204" pitchFamily="18" charset="0"/>
                          </a:rPr>
                          <m:t>𝑋</m:t>
                        </m:r>
                        <m:r>
                          <a:rPr lang="en-US" sz="2600" b="0" i="1" smtClean="0">
                            <a:solidFill>
                              <a:schemeClr val="accent2"/>
                            </a:solidFill>
                            <a:latin typeface="Cambria Math" panose="02040503050406030204" pitchFamily="18" charset="0"/>
                            <a:ea typeface="Cambria Math" panose="02040503050406030204" pitchFamily="18" charset="0"/>
                          </a:rPr>
                          <m:t>∼</m:t>
                        </m:r>
                        <m:r>
                          <a:rPr lang="en-US" sz="2600" b="0" i="1" smtClean="0">
                            <a:solidFill>
                              <a:schemeClr val="accent2"/>
                            </a:solidFill>
                            <a:latin typeface="Cambria Math" panose="02040503050406030204" pitchFamily="18" charset="0"/>
                            <a:ea typeface="Cambria Math" panose="02040503050406030204" pitchFamily="18" charset="0"/>
                          </a:rPr>
                          <m:t>𝐷</m:t>
                        </m:r>
                      </m:sub>
                    </m:sSub>
                    <m:r>
                      <a:rPr lang="en-US" sz="2600" b="0" i="1" smtClean="0">
                        <a:solidFill>
                          <a:schemeClr val="accent2"/>
                        </a:solidFill>
                        <a:latin typeface="Cambria Math" panose="02040503050406030204" pitchFamily="18" charset="0"/>
                        <a:ea typeface="Cambria Math" panose="02040503050406030204" pitchFamily="18" charset="0"/>
                      </a:rPr>
                      <m:t>𝑋</m:t>
                    </m:r>
                  </m:oMath>
                </a14:m>
                <a:r>
                  <a:rPr lang="en-US" sz="2600" dirty="0">
                    <a:solidFill>
                      <a:schemeClr val="accent2"/>
                    </a:solidFill>
                  </a:rPr>
                  <a:t> </a:t>
                </a:r>
                <a:r>
                  <a:rPr lang="en-US" sz="2600" dirty="0"/>
                  <a:t>by </a:t>
                </a:r>
                <a14:m>
                  <m:oMath xmlns:m="http://schemas.openxmlformats.org/officeDocument/2006/math">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1</m:t>
                        </m:r>
                      </m:sub>
                    </m:sSub>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𝑛</m:t>
                        </m:r>
                      </m:sub>
                    </m:sSub>
                    <m:r>
                      <a:rPr lang="en-US" sz="2600" b="0" i="1" dirty="0" smtClean="0">
                        <a:solidFill>
                          <a:schemeClr val="accent2"/>
                        </a:solidFill>
                        <a:latin typeface="Cambria Math" panose="02040503050406030204" pitchFamily="18" charset="0"/>
                      </a:rPr>
                      <m:t>)</m:t>
                    </m:r>
                  </m:oMath>
                </a14:m>
                <a:endParaRPr lang="en-US" sz="2600" dirty="0">
                  <a:solidFill>
                    <a:schemeClr val="accent2"/>
                  </a:solidFill>
                </a:endParaRPr>
              </a:p>
              <a:p>
                <a:endParaRPr lang="en-US" sz="2600" b="1" dirty="0"/>
              </a:p>
              <a:p>
                <a:r>
                  <a:rPr lang="en-US" sz="2600" b="1" dirty="0"/>
                  <a:t>Measure of Success: </a:t>
                </a:r>
              </a:p>
              <a:p>
                <a14:m>
                  <m:oMath xmlns:m="http://schemas.openxmlformats.org/officeDocument/2006/math">
                    <m:d>
                      <m:dPr>
                        <m:begChr m:val="‖"/>
                        <m:endChr m:val="‖"/>
                        <m:ctrlPr>
                          <a:rPr lang="en-US" sz="2600" i="1" smtClean="0">
                            <a:solidFill>
                              <a:schemeClr val="accent2"/>
                            </a:solidFill>
                            <a:latin typeface="Cambria Math" panose="02040503050406030204" pitchFamily="18" charset="0"/>
                          </a:rPr>
                        </m:ctrlPr>
                      </m:dPr>
                      <m:e>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r>
                          <a:rPr lang="en-US" sz="2600" b="0" i="1" dirty="0" smtClean="0">
                            <a:solidFill>
                              <a:schemeClr val="accent2"/>
                            </a:solidFill>
                            <a:latin typeface="Cambria Math" panose="02040503050406030204" pitchFamily="18" charset="0"/>
                          </a:rPr>
                          <m:t>𝜇</m:t>
                        </m:r>
                      </m:e>
                    </m:d>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𝑟</m:t>
                    </m:r>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𝛿</m:t>
                    </m:r>
                    <m:r>
                      <a:rPr lang="en-US" sz="2600" b="0" i="1" smtClean="0">
                        <a:solidFill>
                          <a:schemeClr val="accent2"/>
                        </a:solidFill>
                        <a:latin typeface="Cambria Math" panose="02040503050406030204" pitchFamily="18" charset="0"/>
                      </a:rPr>
                      <m:t>)</m:t>
                    </m:r>
                  </m:oMath>
                </a14:m>
                <a:r>
                  <a:rPr lang="en-US" sz="2600" dirty="0"/>
                  <a:t> with probability at least </a:t>
                </a:r>
                <a14:m>
                  <m:oMath xmlns:m="http://schemas.openxmlformats.org/officeDocument/2006/math">
                    <m:r>
                      <a:rPr lang="en-US" sz="2600" b="0" i="1" smtClean="0">
                        <a:solidFill>
                          <a:schemeClr val="accent2"/>
                        </a:solidFill>
                        <a:latin typeface="Cambria Math" panose="02040503050406030204" pitchFamily="18" charset="0"/>
                      </a:rPr>
                      <m:t>1−</m:t>
                    </m:r>
                    <m:r>
                      <a:rPr lang="en-US" sz="2600" b="0" i="1" smtClean="0">
                        <a:solidFill>
                          <a:schemeClr val="accent2"/>
                        </a:solidFill>
                        <a:latin typeface="Cambria Math" panose="02040503050406030204" pitchFamily="18" charset="0"/>
                      </a:rPr>
                      <m:t>𝛿</m:t>
                    </m:r>
                  </m:oMath>
                </a14:m>
                <a:r>
                  <a:rPr lang="en-US" sz="2600" dirty="0">
                    <a:solidFill>
                      <a:schemeClr val="accent2"/>
                    </a:solidFill>
                  </a:rPr>
                  <a:t> </a:t>
                </a:r>
              </a:p>
              <a:p>
                <a:r>
                  <a:rPr lang="en-US" sz="2600" dirty="0"/>
                  <a:t>(“p-value”)</a:t>
                </a:r>
              </a:p>
            </p:txBody>
          </p:sp>
        </mc:Choice>
        <mc:Fallback xmlns="">
          <p:sp>
            <p:nvSpPr>
              <p:cNvPr id="11" name="TextBox 10">
                <a:extLst>
                  <a:ext uri="{FF2B5EF4-FFF2-40B4-BE49-F238E27FC236}">
                    <a16:creationId xmlns:a16="http://schemas.microsoft.com/office/drawing/2014/main" id="{A8AA697D-D2A1-4793-BC7D-B1E6BE2AD619}"/>
                  </a:ext>
                </a:extLst>
              </p:cNvPr>
              <p:cNvSpPr txBox="1">
                <a:spLocks noRot="1" noChangeAspect="1" noMove="1" noResize="1" noEditPoints="1" noAdjustHandles="1" noChangeArrowheads="1" noChangeShapeType="1" noTextEdit="1"/>
              </p:cNvSpPr>
              <p:nvPr/>
            </p:nvSpPr>
            <p:spPr>
              <a:xfrm>
                <a:off x="790557" y="1730112"/>
                <a:ext cx="7749916" cy="2492990"/>
              </a:xfrm>
              <a:prstGeom prst="rect">
                <a:avLst/>
              </a:prstGeom>
              <a:blipFill>
                <a:blip r:embed="rId2"/>
                <a:stretch>
                  <a:fillRect l="-1416" t="-1956" b="-537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3D76128-B61F-47A2-B517-809B287DE4C3}"/>
              </a:ext>
            </a:extLst>
          </p:cNvPr>
          <p:cNvPicPr>
            <a:picLocks noChangeAspect="1"/>
          </p:cNvPicPr>
          <p:nvPr/>
        </p:nvPicPr>
        <p:blipFill>
          <a:blip r:embed="rId3"/>
          <a:stretch>
            <a:fillRect/>
          </a:stretch>
        </p:blipFill>
        <p:spPr>
          <a:xfrm>
            <a:off x="523917" y="4944005"/>
            <a:ext cx="3643339" cy="700093"/>
          </a:xfrm>
          <a:prstGeom prst="rect">
            <a:avLst/>
          </a:prstGeom>
          <a:ln w="38100">
            <a:solidFill>
              <a:schemeClr val="bg2">
                <a:lumMod val="50000"/>
              </a:schemeClr>
            </a:solidFill>
          </a:ln>
        </p:spPr>
      </p:pic>
      <p:pic>
        <p:nvPicPr>
          <p:cNvPr id="3" name="Picture 2">
            <a:extLst>
              <a:ext uri="{FF2B5EF4-FFF2-40B4-BE49-F238E27FC236}">
                <a16:creationId xmlns:a16="http://schemas.microsoft.com/office/drawing/2014/main" id="{2F65CD82-D0FA-4FB9-A482-623BBFB0F7C6}"/>
              </a:ext>
            </a:extLst>
          </p:cNvPr>
          <p:cNvPicPr>
            <a:picLocks noChangeAspect="1"/>
          </p:cNvPicPr>
          <p:nvPr/>
        </p:nvPicPr>
        <p:blipFill>
          <a:blip r:embed="rId4"/>
          <a:stretch>
            <a:fillRect/>
          </a:stretch>
        </p:blipFill>
        <p:spPr>
          <a:xfrm>
            <a:off x="5339363" y="4093893"/>
            <a:ext cx="2790845" cy="2400318"/>
          </a:xfrm>
          <a:prstGeom prst="rect">
            <a:avLst/>
          </a:prstGeom>
          <a:ln w="38100">
            <a:solidFill>
              <a:schemeClr val="bg2">
                <a:lumMod val="50000"/>
              </a:schemeClr>
            </a:solidFill>
          </a:ln>
        </p:spPr>
      </p:pic>
      <p:sp>
        <p:nvSpPr>
          <p:cNvPr id="5" name="Slide Number Placeholder 4">
            <a:extLst>
              <a:ext uri="{FF2B5EF4-FFF2-40B4-BE49-F238E27FC236}">
                <a16:creationId xmlns:a16="http://schemas.microsoft.com/office/drawing/2014/main" id="{6525E698-9D5A-4C30-8E5B-9B77C320761D}"/>
              </a:ext>
            </a:extLst>
          </p:cNvPr>
          <p:cNvSpPr>
            <a:spLocks noGrp="1"/>
          </p:cNvSpPr>
          <p:nvPr>
            <p:ph type="sldNum" sz="quarter" idx="12"/>
          </p:nvPr>
        </p:nvSpPr>
        <p:spPr/>
        <p:txBody>
          <a:bodyPr/>
          <a:lstStyle/>
          <a:p>
            <a:fld id="{ED922394-96B1-4130-9F58-06B799E76477}" type="slidenum">
              <a:rPr lang="en-US" smtClean="0"/>
              <a:t>40</a:t>
            </a:fld>
            <a:endParaRPr lang="en-US"/>
          </a:p>
        </p:txBody>
      </p:sp>
    </p:spTree>
    <p:extLst>
      <p:ext uri="{BB962C8B-B14F-4D97-AF65-F5344CB8AC3E}">
        <p14:creationId xmlns:p14="http://schemas.microsoft.com/office/powerpoint/2010/main" val="37413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1351D-3DDE-434C-BC8E-CD9511092B1E}"/>
              </a:ext>
            </a:extLst>
          </p:cNvPr>
          <p:cNvSpPr txBox="1"/>
          <p:nvPr/>
        </p:nvSpPr>
        <p:spPr>
          <a:xfrm>
            <a:off x="790557" y="792085"/>
            <a:ext cx="7749916" cy="492443"/>
          </a:xfrm>
          <a:prstGeom prst="rect">
            <a:avLst/>
          </a:prstGeom>
          <a:noFill/>
        </p:spPr>
        <p:txBody>
          <a:bodyPr wrap="square" rtlCol="0">
            <a:spAutoFit/>
          </a:bodyPr>
          <a:lstStyle/>
          <a:p>
            <a:r>
              <a:rPr lang="en-US" sz="2600" b="1" dirty="0"/>
              <a:t>Task: </a:t>
            </a:r>
            <a:r>
              <a:rPr lang="en-US" sz="2600" dirty="0"/>
              <a:t>estimate the </a:t>
            </a:r>
            <a:r>
              <a:rPr lang="en-US" sz="2600" i="1" dirty="0"/>
              <a:t>mean </a:t>
            </a:r>
            <a:r>
              <a:rPr lang="en-US" sz="2600" dirty="0"/>
              <a:t>with </a:t>
            </a:r>
            <a:r>
              <a:rPr lang="en-US" sz="2600" i="1" dirty="0"/>
              <a:t>confidence intervals</a:t>
            </a:r>
            <a:endParaRPr lang="en-US" sz="2600"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AA697D-D2A1-4793-BC7D-B1E6BE2AD619}"/>
                  </a:ext>
                </a:extLst>
              </p:cNvPr>
              <p:cNvSpPr txBox="1"/>
              <p:nvPr/>
            </p:nvSpPr>
            <p:spPr>
              <a:xfrm>
                <a:off x="790557" y="1730112"/>
                <a:ext cx="7749916" cy="2492990"/>
              </a:xfrm>
              <a:prstGeom prst="rect">
                <a:avLst/>
              </a:prstGeom>
              <a:noFill/>
            </p:spPr>
            <p:txBody>
              <a:bodyPr wrap="square" rtlCol="0">
                <a:spAutoFit/>
              </a:bodyPr>
              <a:lstStyle/>
              <a:p>
                <a:r>
                  <a:rPr lang="en-US" sz="2600" b="1" dirty="0"/>
                  <a:t>Input: </a:t>
                </a:r>
                <a14:m>
                  <m:oMath xmlns:m="http://schemas.openxmlformats.org/officeDocument/2006/math">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1</m:t>
                        </m:r>
                      </m:sub>
                    </m:sSub>
                    <m:r>
                      <a:rPr lang="en-US" sz="2600" b="0" i="1" smtClean="0">
                        <a:solidFill>
                          <a:schemeClr val="accent2"/>
                        </a:solidFill>
                        <a:latin typeface="Cambria Math" panose="02040503050406030204" pitchFamily="18" charset="0"/>
                      </a:rPr>
                      <m:t>,…,</m:t>
                    </m:r>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𝑛</m:t>
                        </m:r>
                      </m:sub>
                    </m:sSub>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𝐷</m:t>
                    </m:r>
                  </m:oMath>
                </a14:m>
                <a:r>
                  <a:rPr lang="en-US" sz="2600" dirty="0"/>
                  <a:t>. </a:t>
                </a:r>
              </a:p>
              <a:p>
                <a:r>
                  <a:rPr lang="en-US" sz="2600" b="1" dirty="0"/>
                  <a:t>Goal: </a:t>
                </a:r>
                <a:r>
                  <a:rPr lang="en-US" sz="2600" dirty="0"/>
                  <a:t>estimate </a:t>
                </a:r>
                <a14:m>
                  <m:oMath xmlns:m="http://schemas.openxmlformats.org/officeDocument/2006/math">
                    <m:r>
                      <a:rPr lang="en-US" sz="2600" b="0" i="1" smtClean="0">
                        <a:solidFill>
                          <a:schemeClr val="accent2"/>
                        </a:solidFill>
                        <a:latin typeface="Cambria Math" panose="02040503050406030204" pitchFamily="18" charset="0"/>
                      </a:rPr>
                      <m:t>𝜇</m:t>
                    </m:r>
                    <m:r>
                      <a:rPr lang="en-US" sz="2600" b="0" i="1" smtClean="0">
                        <a:solidFill>
                          <a:schemeClr val="accent2"/>
                        </a:solidFill>
                        <a:latin typeface="Cambria Math" panose="02040503050406030204" pitchFamily="18" charset="0"/>
                      </a:rPr>
                      <m:t>= </m:t>
                    </m:r>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𝔼</m:t>
                        </m:r>
                      </m:e>
                      <m:sub>
                        <m:r>
                          <a:rPr lang="en-US" sz="2600" b="0" i="1" smtClean="0">
                            <a:solidFill>
                              <a:schemeClr val="accent2"/>
                            </a:solidFill>
                            <a:latin typeface="Cambria Math" panose="02040503050406030204" pitchFamily="18" charset="0"/>
                            <a:ea typeface="Cambria Math" panose="02040503050406030204" pitchFamily="18" charset="0"/>
                          </a:rPr>
                          <m:t>𝑋</m:t>
                        </m:r>
                        <m:r>
                          <a:rPr lang="en-US" sz="2600" b="0" i="1" smtClean="0">
                            <a:solidFill>
                              <a:schemeClr val="accent2"/>
                            </a:solidFill>
                            <a:latin typeface="Cambria Math" panose="02040503050406030204" pitchFamily="18" charset="0"/>
                            <a:ea typeface="Cambria Math" panose="02040503050406030204" pitchFamily="18" charset="0"/>
                          </a:rPr>
                          <m:t>∼</m:t>
                        </m:r>
                        <m:r>
                          <a:rPr lang="en-US" sz="2600" b="0" i="1" smtClean="0">
                            <a:solidFill>
                              <a:schemeClr val="accent2"/>
                            </a:solidFill>
                            <a:latin typeface="Cambria Math" panose="02040503050406030204" pitchFamily="18" charset="0"/>
                            <a:ea typeface="Cambria Math" panose="02040503050406030204" pitchFamily="18" charset="0"/>
                          </a:rPr>
                          <m:t>𝐷</m:t>
                        </m:r>
                      </m:sub>
                    </m:sSub>
                    <m:r>
                      <a:rPr lang="en-US" sz="2600" b="0" i="1" smtClean="0">
                        <a:solidFill>
                          <a:schemeClr val="accent2"/>
                        </a:solidFill>
                        <a:latin typeface="Cambria Math" panose="02040503050406030204" pitchFamily="18" charset="0"/>
                        <a:ea typeface="Cambria Math" panose="02040503050406030204" pitchFamily="18" charset="0"/>
                      </a:rPr>
                      <m:t>𝑋</m:t>
                    </m:r>
                  </m:oMath>
                </a14:m>
                <a:r>
                  <a:rPr lang="en-US" sz="2600" dirty="0">
                    <a:solidFill>
                      <a:schemeClr val="accent2"/>
                    </a:solidFill>
                  </a:rPr>
                  <a:t> </a:t>
                </a:r>
                <a:r>
                  <a:rPr lang="en-US" sz="2600" dirty="0"/>
                  <a:t>by </a:t>
                </a:r>
                <a14:m>
                  <m:oMath xmlns:m="http://schemas.openxmlformats.org/officeDocument/2006/math">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1</m:t>
                        </m:r>
                      </m:sub>
                    </m:sSub>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𝑛</m:t>
                        </m:r>
                      </m:sub>
                    </m:sSub>
                    <m:r>
                      <a:rPr lang="en-US" sz="2600" b="0" i="1" dirty="0" smtClean="0">
                        <a:solidFill>
                          <a:schemeClr val="accent2"/>
                        </a:solidFill>
                        <a:latin typeface="Cambria Math" panose="02040503050406030204" pitchFamily="18" charset="0"/>
                      </a:rPr>
                      <m:t>)</m:t>
                    </m:r>
                  </m:oMath>
                </a14:m>
                <a:endParaRPr lang="en-US" sz="2600" dirty="0">
                  <a:solidFill>
                    <a:schemeClr val="accent2"/>
                  </a:solidFill>
                </a:endParaRPr>
              </a:p>
              <a:p>
                <a:endParaRPr lang="en-US" sz="2600" b="1" dirty="0"/>
              </a:p>
              <a:p>
                <a:r>
                  <a:rPr lang="en-US" sz="2600" b="1" dirty="0"/>
                  <a:t>Measure of Success: </a:t>
                </a:r>
              </a:p>
              <a:p>
                <a14:m>
                  <m:oMath xmlns:m="http://schemas.openxmlformats.org/officeDocument/2006/math">
                    <m:d>
                      <m:dPr>
                        <m:begChr m:val="‖"/>
                        <m:endChr m:val="‖"/>
                        <m:ctrlPr>
                          <a:rPr lang="en-US" sz="2600" i="1" smtClean="0">
                            <a:solidFill>
                              <a:schemeClr val="accent2"/>
                            </a:solidFill>
                            <a:latin typeface="Cambria Math" panose="02040503050406030204" pitchFamily="18" charset="0"/>
                          </a:rPr>
                        </m:ctrlPr>
                      </m:dPr>
                      <m:e>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r>
                          <a:rPr lang="en-US" sz="2600" b="0" i="1" dirty="0" smtClean="0">
                            <a:solidFill>
                              <a:schemeClr val="accent2"/>
                            </a:solidFill>
                            <a:latin typeface="Cambria Math" panose="02040503050406030204" pitchFamily="18" charset="0"/>
                          </a:rPr>
                          <m:t>𝜇</m:t>
                        </m:r>
                      </m:e>
                    </m:d>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𝑟</m:t>
                    </m:r>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𝛿</m:t>
                    </m:r>
                    <m:r>
                      <a:rPr lang="en-US" sz="2600" b="0" i="1" smtClean="0">
                        <a:solidFill>
                          <a:schemeClr val="accent2"/>
                        </a:solidFill>
                        <a:latin typeface="Cambria Math" panose="02040503050406030204" pitchFamily="18" charset="0"/>
                      </a:rPr>
                      <m:t>)</m:t>
                    </m:r>
                  </m:oMath>
                </a14:m>
                <a:r>
                  <a:rPr lang="en-US" sz="2600" dirty="0">
                    <a:solidFill>
                      <a:schemeClr val="accent2"/>
                    </a:solidFill>
                  </a:rPr>
                  <a:t> </a:t>
                </a:r>
                <a:r>
                  <a:rPr lang="en-US" sz="2600" dirty="0"/>
                  <a:t>with probability at least </a:t>
                </a:r>
                <a14:m>
                  <m:oMath xmlns:m="http://schemas.openxmlformats.org/officeDocument/2006/math">
                    <m:r>
                      <a:rPr lang="en-US" sz="2600" b="0" i="1" smtClean="0">
                        <a:solidFill>
                          <a:schemeClr val="accent2"/>
                        </a:solidFill>
                        <a:latin typeface="Cambria Math" panose="02040503050406030204" pitchFamily="18" charset="0"/>
                      </a:rPr>
                      <m:t>1−</m:t>
                    </m:r>
                    <m:r>
                      <a:rPr lang="en-US" sz="2600" b="0" i="1" smtClean="0">
                        <a:solidFill>
                          <a:schemeClr val="accent2"/>
                        </a:solidFill>
                        <a:latin typeface="Cambria Math" panose="02040503050406030204" pitchFamily="18" charset="0"/>
                      </a:rPr>
                      <m:t>𝛿</m:t>
                    </m:r>
                  </m:oMath>
                </a14:m>
                <a:r>
                  <a:rPr lang="en-US" sz="2600" dirty="0">
                    <a:solidFill>
                      <a:schemeClr val="accent2"/>
                    </a:solidFill>
                  </a:rPr>
                  <a:t> </a:t>
                </a:r>
              </a:p>
              <a:p>
                <a:r>
                  <a:rPr lang="en-US" sz="2600" dirty="0"/>
                  <a:t>(“p-value”)</a:t>
                </a:r>
              </a:p>
            </p:txBody>
          </p:sp>
        </mc:Choice>
        <mc:Fallback xmlns="">
          <p:sp>
            <p:nvSpPr>
              <p:cNvPr id="11" name="TextBox 10">
                <a:extLst>
                  <a:ext uri="{FF2B5EF4-FFF2-40B4-BE49-F238E27FC236}">
                    <a16:creationId xmlns:a16="http://schemas.microsoft.com/office/drawing/2014/main" id="{A8AA697D-D2A1-4793-BC7D-B1E6BE2AD619}"/>
                  </a:ext>
                </a:extLst>
              </p:cNvPr>
              <p:cNvSpPr txBox="1">
                <a:spLocks noRot="1" noChangeAspect="1" noMove="1" noResize="1" noEditPoints="1" noAdjustHandles="1" noChangeArrowheads="1" noChangeShapeType="1" noTextEdit="1"/>
              </p:cNvSpPr>
              <p:nvPr/>
            </p:nvSpPr>
            <p:spPr>
              <a:xfrm>
                <a:off x="790557" y="1730112"/>
                <a:ext cx="7749916" cy="2492990"/>
              </a:xfrm>
              <a:prstGeom prst="rect">
                <a:avLst/>
              </a:prstGeom>
              <a:blipFill>
                <a:blip r:embed="rId2"/>
                <a:stretch>
                  <a:fillRect l="-1416" t="-1956" b="-53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336C3CA-0EB2-472F-A365-F2CD2D5E3C64}"/>
              </a:ext>
            </a:extLst>
          </p:cNvPr>
          <p:cNvPicPr>
            <a:picLocks noChangeAspect="1"/>
          </p:cNvPicPr>
          <p:nvPr/>
        </p:nvPicPr>
        <p:blipFill>
          <a:blip r:embed="rId3"/>
          <a:stretch>
            <a:fillRect/>
          </a:stretch>
        </p:blipFill>
        <p:spPr>
          <a:xfrm>
            <a:off x="5959356" y="4881815"/>
            <a:ext cx="2581116" cy="1325564"/>
          </a:xfrm>
          <a:prstGeom prst="rect">
            <a:avLst/>
          </a:prstGeom>
          <a:ln w="38100">
            <a:solidFill>
              <a:schemeClr val="bg2">
                <a:lumMod val="50000"/>
              </a:schemeClr>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2611B3-A94E-4751-959A-E1A08F482485}"/>
                  </a:ext>
                </a:extLst>
              </p:cNvPr>
              <p:cNvSpPr txBox="1"/>
              <p:nvPr/>
            </p:nvSpPr>
            <p:spPr>
              <a:xfrm>
                <a:off x="790557" y="4679108"/>
                <a:ext cx="4926579" cy="1859805"/>
              </a:xfrm>
              <a:prstGeom prst="rect">
                <a:avLst/>
              </a:prstGeom>
              <a:noFill/>
            </p:spPr>
            <p:txBody>
              <a:bodyPr wrap="square" rtlCol="0">
                <a:spAutoFit/>
              </a:bodyPr>
              <a:lstStyle/>
              <a:p>
                <a:r>
                  <a:rPr lang="en-US" sz="2600" b="1" dirty="0"/>
                  <a:t>Sample mean: </a:t>
                </a:r>
              </a:p>
              <a:p>
                <a14:m>
                  <m:oMath xmlns:m="http://schemas.openxmlformats.org/officeDocument/2006/math">
                    <m:f>
                      <m:fPr>
                        <m:ctrlPr>
                          <a:rPr lang="en-US" sz="2600" i="1" smtClean="0">
                            <a:solidFill>
                              <a:schemeClr val="accent2"/>
                            </a:solidFill>
                            <a:latin typeface="Cambria Math" panose="02040503050406030204" pitchFamily="18" charset="0"/>
                          </a:rPr>
                        </m:ctrlPr>
                      </m:fPr>
                      <m:num>
                        <m:r>
                          <a:rPr lang="en-US" sz="2600" b="0" i="1" smtClean="0">
                            <a:solidFill>
                              <a:schemeClr val="accent2"/>
                            </a:solidFill>
                            <a:latin typeface="Cambria Math" panose="02040503050406030204" pitchFamily="18" charset="0"/>
                          </a:rPr>
                          <m:t>1</m:t>
                        </m:r>
                      </m:num>
                      <m:den>
                        <m:r>
                          <a:rPr lang="en-US" sz="2600" b="0" i="1" smtClean="0">
                            <a:solidFill>
                              <a:schemeClr val="accent2"/>
                            </a:solidFill>
                            <a:latin typeface="Cambria Math" panose="02040503050406030204" pitchFamily="18" charset="0"/>
                          </a:rPr>
                          <m:t>𝑛</m:t>
                        </m:r>
                      </m:den>
                    </m:f>
                    <m:nary>
                      <m:naryPr>
                        <m:chr m:val="∑"/>
                        <m:subHide m:val="on"/>
                        <m:supHide m:val="on"/>
                        <m:ctrlPr>
                          <a:rPr lang="en-US" sz="2600" b="0" i="1" smtClean="0">
                            <a:solidFill>
                              <a:schemeClr val="accent2"/>
                            </a:solidFill>
                            <a:latin typeface="Cambria Math" panose="02040503050406030204" pitchFamily="18" charset="0"/>
                          </a:rPr>
                        </m:ctrlPr>
                      </m:naryPr>
                      <m:sub/>
                      <m:sup/>
                      <m:e>
                        <m:sSub>
                          <m:sSubPr>
                            <m:ctrlPr>
                              <a:rPr lang="en-US" sz="2600" b="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𝑖</m:t>
                            </m:r>
                          </m:sub>
                        </m:sSub>
                      </m:e>
                    </m:nary>
                  </m:oMath>
                </a14:m>
                <a:r>
                  <a:rPr lang="en-US" sz="2600" dirty="0"/>
                  <a:t> is good for </a:t>
                </a:r>
                <a:r>
                  <a:rPr lang="en-US" sz="2600" i="1" dirty="0"/>
                  <a:t>nice data</a:t>
                </a:r>
              </a:p>
              <a:p>
                <a:endParaRPr lang="en-US" sz="2600" i="1" dirty="0"/>
              </a:p>
              <a:p>
                <a:r>
                  <a:rPr lang="en-US" sz="2600" i="1" dirty="0"/>
                  <a:t>(population is Gaussian)</a:t>
                </a:r>
              </a:p>
            </p:txBody>
          </p:sp>
        </mc:Choice>
        <mc:Fallback xmlns="">
          <p:sp>
            <p:nvSpPr>
              <p:cNvPr id="6" name="TextBox 5">
                <a:extLst>
                  <a:ext uri="{FF2B5EF4-FFF2-40B4-BE49-F238E27FC236}">
                    <a16:creationId xmlns:a16="http://schemas.microsoft.com/office/drawing/2014/main" id="{742611B3-A94E-4751-959A-E1A08F482485}"/>
                  </a:ext>
                </a:extLst>
              </p:cNvPr>
              <p:cNvSpPr txBox="1">
                <a:spLocks noRot="1" noChangeAspect="1" noMove="1" noResize="1" noEditPoints="1" noAdjustHandles="1" noChangeArrowheads="1" noChangeShapeType="1" noTextEdit="1"/>
              </p:cNvSpPr>
              <p:nvPr/>
            </p:nvSpPr>
            <p:spPr>
              <a:xfrm>
                <a:off x="790557" y="4679108"/>
                <a:ext cx="4926579" cy="1859805"/>
              </a:xfrm>
              <a:prstGeom prst="rect">
                <a:avLst/>
              </a:prstGeom>
              <a:blipFill>
                <a:blip r:embed="rId4"/>
                <a:stretch>
                  <a:fillRect l="-2228" t="-2951" b="-754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192F871-D1DB-4E32-9CFA-DE4B9BFA8C77}"/>
              </a:ext>
            </a:extLst>
          </p:cNvPr>
          <p:cNvSpPr>
            <a:spLocks noGrp="1"/>
          </p:cNvSpPr>
          <p:nvPr>
            <p:ph type="sldNum" sz="quarter" idx="12"/>
          </p:nvPr>
        </p:nvSpPr>
        <p:spPr/>
        <p:txBody>
          <a:bodyPr/>
          <a:lstStyle/>
          <a:p>
            <a:fld id="{ED922394-96B1-4130-9F58-06B799E76477}" type="slidenum">
              <a:rPr lang="en-US" smtClean="0"/>
              <a:t>41</a:t>
            </a:fld>
            <a:endParaRPr lang="en-US"/>
          </a:p>
        </p:txBody>
      </p:sp>
    </p:spTree>
    <p:extLst>
      <p:ext uri="{BB962C8B-B14F-4D97-AF65-F5344CB8AC3E}">
        <p14:creationId xmlns:p14="http://schemas.microsoft.com/office/powerpoint/2010/main" val="1180133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71351D-3DDE-434C-BC8E-CD9511092B1E}"/>
              </a:ext>
            </a:extLst>
          </p:cNvPr>
          <p:cNvSpPr txBox="1"/>
          <p:nvPr/>
        </p:nvSpPr>
        <p:spPr>
          <a:xfrm>
            <a:off x="790557" y="792085"/>
            <a:ext cx="7749916" cy="492443"/>
          </a:xfrm>
          <a:prstGeom prst="rect">
            <a:avLst/>
          </a:prstGeom>
          <a:noFill/>
        </p:spPr>
        <p:txBody>
          <a:bodyPr wrap="square" rtlCol="0">
            <a:spAutoFit/>
          </a:bodyPr>
          <a:lstStyle/>
          <a:p>
            <a:r>
              <a:rPr lang="en-US" sz="2600" b="1" dirty="0"/>
              <a:t>Task: </a:t>
            </a:r>
            <a:r>
              <a:rPr lang="en-US" sz="2600" dirty="0"/>
              <a:t>estimate the </a:t>
            </a:r>
            <a:r>
              <a:rPr lang="en-US" sz="2600" i="1" dirty="0"/>
              <a:t>mean </a:t>
            </a:r>
            <a:r>
              <a:rPr lang="en-US" sz="2600" dirty="0"/>
              <a:t>with </a:t>
            </a:r>
            <a:r>
              <a:rPr lang="en-US" sz="2600" i="1" dirty="0"/>
              <a:t>confidence intervals</a:t>
            </a:r>
            <a:endParaRPr lang="en-US" sz="2600"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AA697D-D2A1-4793-BC7D-B1E6BE2AD619}"/>
                  </a:ext>
                </a:extLst>
              </p:cNvPr>
              <p:cNvSpPr txBox="1"/>
              <p:nvPr/>
            </p:nvSpPr>
            <p:spPr>
              <a:xfrm>
                <a:off x="790557" y="1730112"/>
                <a:ext cx="7749916" cy="2492990"/>
              </a:xfrm>
              <a:prstGeom prst="rect">
                <a:avLst/>
              </a:prstGeom>
              <a:noFill/>
            </p:spPr>
            <p:txBody>
              <a:bodyPr wrap="square" rtlCol="0">
                <a:spAutoFit/>
              </a:bodyPr>
              <a:lstStyle/>
              <a:p>
                <a:r>
                  <a:rPr lang="en-US" sz="2600" b="1" dirty="0"/>
                  <a:t>Input: </a:t>
                </a:r>
                <a14:m>
                  <m:oMath xmlns:m="http://schemas.openxmlformats.org/officeDocument/2006/math">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1</m:t>
                        </m:r>
                      </m:sub>
                    </m:sSub>
                    <m:r>
                      <a:rPr lang="en-US" sz="2600" b="0" i="1" smtClean="0">
                        <a:solidFill>
                          <a:schemeClr val="accent2"/>
                        </a:solidFill>
                        <a:latin typeface="Cambria Math" panose="02040503050406030204" pitchFamily="18" charset="0"/>
                      </a:rPr>
                      <m:t>,…,</m:t>
                    </m:r>
                    <m:sSub>
                      <m:sSubPr>
                        <m:ctrlPr>
                          <a:rPr lang="en-US" sz="2600" i="1" smtClean="0">
                            <a:solidFill>
                              <a:schemeClr val="accent2"/>
                            </a:solidFill>
                            <a:latin typeface="Cambria Math" panose="02040503050406030204" pitchFamily="18" charset="0"/>
                          </a:rPr>
                        </m:ctrlPr>
                      </m:sSubPr>
                      <m:e>
                        <m:r>
                          <a:rPr lang="en-US" sz="2600" b="0" i="1" smtClean="0">
                            <a:solidFill>
                              <a:schemeClr val="accent2"/>
                            </a:solidFill>
                            <a:latin typeface="Cambria Math" panose="02040503050406030204" pitchFamily="18" charset="0"/>
                          </a:rPr>
                          <m:t>𝑋</m:t>
                        </m:r>
                      </m:e>
                      <m:sub>
                        <m:r>
                          <a:rPr lang="en-US" sz="2600" b="0" i="1" smtClean="0">
                            <a:solidFill>
                              <a:schemeClr val="accent2"/>
                            </a:solidFill>
                            <a:latin typeface="Cambria Math" panose="02040503050406030204" pitchFamily="18" charset="0"/>
                          </a:rPr>
                          <m:t>𝑛</m:t>
                        </m:r>
                      </m:sub>
                    </m:sSub>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𝐷</m:t>
                    </m:r>
                  </m:oMath>
                </a14:m>
                <a:r>
                  <a:rPr lang="en-US" sz="2600" dirty="0"/>
                  <a:t>. </a:t>
                </a:r>
              </a:p>
              <a:p>
                <a:r>
                  <a:rPr lang="en-US" sz="2600" b="1" dirty="0"/>
                  <a:t>Goal: </a:t>
                </a:r>
                <a:r>
                  <a:rPr lang="en-US" sz="2600" dirty="0"/>
                  <a:t>estimate </a:t>
                </a:r>
                <a14:m>
                  <m:oMath xmlns:m="http://schemas.openxmlformats.org/officeDocument/2006/math">
                    <m:r>
                      <a:rPr lang="en-US" sz="2600" b="0" i="1" smtClean="0">
                        <a:solidFill>
                          <a:schemeClr val="accent2"/>
                        </a:solidFill>
                        <a:latin typeface="Cambria Math" panose="02040503050406030204" pitchFamily="18" charset="0"/>
                      </a:rPr>
                      <m:t>𝜇</m:t>
                    </m:r>
                    <m:r>
                      <a:rPr lang="en-US" sz="2600" b="0" i="1" smtClean="0">
                        <a:solidFill>
                          <a:schemeClr val="accent2"/>
                        </a:solidFill>
                        <a:latin typeface="Cambria Math" panose="02040503050406030204" pitchFamily="18" charset="0"/>
                      </a:rPr>
                      <m:t>= </m:t>
                    </m:r>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𝔼</m:t>
                        </m:r>
                      </m:e>
                      <m:sub>
                        <m:r>
                          <a:rPr lang="en-US" sz="2600" b="0" i="1" smtClean="0">
                            <a:solidFill>
                              <a:schemeClr val="accent2"/>
                            </a:solidFill>
                            <a:latin typeface="Cambria Math" panose="02040503050406030204" pitchFamily="18" charset="0"/>
                            <a:ea typeface="Cambria Math" panose="02040503050406030204" pitchFamily="18" charset="0"/>
                          </a:rPr>
                          <m:t>𝑋</m:t>
                        </m:r>
                        <m:r>
                          <a:rPr lang="en-US" sz="2600" b="0" i="1" smtClean="0">
                            <a:solidFill>
                              <a:schemeClr val="accent2"/>
                            </a:solidFill>
                            <a:latin typeface="Cambria Math" panose="02040503050406030204" pitchFamily="18" charset="0"/>
                            <a:ea typeface="Cambria Math" panose="02040503050406030204" pitchFamily="18" charset="0"/>
                          </a:rPr>
                          <m:t>∼</m:t>
                        </m:r>
                        <m:r>
                          <a:rPr lang="en-US" sz="2600" b="0" i="1" smtClean="0">
                            <a:solidFill>
                              <a:schemeClr val="accent2"/>
                            </a:solidFill>
                            <a:latin typeface="Cambria Math" panose="02040503050406030204" pitchFamily="18" charset="0"/>
                            <a:ea typeface="Cambria Math" panose="02040503050406030204" pitchFamily="18" charset="0"/>
                          </a:rPr>
                          <m:t>𝐷</m:t>
                        </m:r>
                      </m:sub>
                    </m:sSub>
                    <m:r>
                      <a:rPr lang="en-US" sz="2600" b="0" i="1" smtClean="0">
                        <a:solidFill>
                          <a:schemeClr val="accent2"/>
                        </a:solidFill>
                        <a:latin typeface="Cambria Math" panose="02040503050406030204" pitchFamily="18" charset="0"/>
                        <a:ea typeface="Cambria Math" panose="02040503050406030204" pitchFamily="18" charset="0"/>
                      </a:rPr>
                      <m:t>𝑋</m:t>
                    </m:r>
                  </m:oMath>
                </a14:m>
                <a:r>
                  <a:rPr lang="en-US" sz="2600" dirty="0">
                    <a:solidFill>
                      <a:schemeClr val="accent2"/>
                    </a:solidFill>
                  </a:rPr>
                  <a:t> </a:t>
                </a:r>
                <a:r>
                  <a:rPr lang="en-US" sz="2600" dirty="0"/>
                  <a:t>by </a:t>
                </a:r>
                <a14:m>
                  <m:oMath xmlns:m="http://schemas.openxmlformats.org/officeDocument/2006/math">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1</m:t>
                        </m:r>
                      </m:sub>
                    </m:sSub>
                    <m:r>
                      <a:rPr lang="en-US" sz="2600" b="0" i="1" dirty="0" smtClean="0">
                        <a:solidFill>
                          <a:schemeClr val="accent2"/>
                        </a:solidFill>
                        <a:latin typeface="Cambria Math" panose="02040503050406030204" pitchFamily="18" charset="0"/>
                      </a:rPr>
                      <m:t>,…,</m:t>
                    </m:r>
                    <m:sSub>
                      <m:sSubPr>
                        <m:ctrlPr>
                          <a:rPr lang="en-US" sz="2600" i="1" dirty="0" smtClean="0">
                            <a:solidFill>
                              <a:schemeClr val="accent2"/>
                            </a:solidFill>
                            <a:latin typeface="Cambria Math" panose="02040503050406030204" pitchFamily="18" charset="0"/>
                          </a:rPr>
                        </m:ctrlPr>
                      </m:sSubPr>
                      <m:e>
                        <m:r>
                          <a:rPr lang="en-US" sz="2600" b="0" i="1" dirty="0" smtClean="0">
                            <a:solidFill>
                              <a:schemeClr val="accent2"/>
                            </a:solidFill>
                            <a:latin typeface="Cambria Math" panose="02040503050406030204" pitchFamily="18" charset="0"/>
                          </a:rPr>
                          <m:t>𝑋</m:t>
                        </m:r>
                      </m:e>
                      <m:sub>
                        <m:r>
                          <a:rPr lang="en-US" sz="2600" b="0" i="1" dirty="0" smtClean="0">
                            <a:solidFill>
                              <a:schemeClr val="accent2"/>
                            </a:solidFill>
                            <a:latin typeface="Cambria Math" panose="02040503050406030204" pitchFamily="18" charset="0"/>
                          </a:rPr>
                          <m:t>𝑛</m:t>
                        </m:r>
                      </m:sub>
                    </m:sSub>
                    <m:r>
                      <a:rPr lang="en-US" sz="2600" b="0" i="1" dirty="0" smtClean="0">
                        <a:solidFill>
                          <a:schemeClr val="accent2"/>
                        </a:solidFill>
                        <a:latin typeface="Cambria Math" panose="02040503050406030204" pitchFamily="18" charset="0"/>
                      </a:rPr>
                      <m:t>)</m:t>
                    </m:r>
                  </m:oMath>
                </a14:m>
                <a:endParaRPr lang="en-US" sz="2600" dirty="0">
                  <a:solidFill>
                    <a:schemeClr val="accent2"/>
                  </a:solidFill>
                </a:endParaRPr>
              </a:p>
              <a:p>
                <a:endParaRPr lang="en-US" sz="2600" b="1" dirty="0"/>
              </a:p>
              <a:p>
                <a:r>
                  <a:rPr lang="en-US" sz="2600" b="1" dirty="0"/>
                  <a:t>Measure of Success: </a:t>
                </a:r>
              </a:p>
              <a:p>
                <a14:m>
                  <m:oMath xmlns:m="http://schemas.openxmlformats.org/officeDocument/2006/math">
                    <m:d>
                      <m:dPr>
                        <m:begChr m:val="‖"/>
                        <m:endChr m:val="‖"/>
                        <m:ctrlPr>
                          <a:rPr lang="en-US" sz="2600" i="1" smtClean="0">
                            <a:solidFill>
                              <a:schemeClr val="accent2"/>
                            </a:solidFill>
                            <a:latin typeface="Cambria Math" panose="02040503050406030204" pitchFamily="18" charset="0"/>
                          </a:rPr>
                        </m:ctrlPr>
                      </m:dPr>
                      <m:e>
                        <m:acc>
                          <m:accPr>
                            <m:chr m:val="̂"/>
                            <m:ctrlPr>
                              <a:rPr lang="en-US" sz="2600" i="1" smtClean="0">
                                <a:solidFill>
                                  <a:schemeClr val="accent2"/>
                                </a:solidFill>
                                <a:latin typeface="Cambria Math" panose="02040503050406030204" pitchFamily="18" charset="0"/>
                              </a:rPr>
                            </m:ctrlPr>
                          </m:accPr>
                          <m:e>
                            <m:r>
                              <a:rPr lang="en-US" sz="2600" b="0" i="1" smtClean="0">
                                <a:solidFill>
                                  <a:schemeClr val="accent2"/>
                                </a:solidFill>
                                <a:latin typeface="Cambria Math" panose="02040503050406030204" pitchFamily="18" charset="0"/>
                              </a:rPr>
                              <m:t>𝜇</m:t>
                            </m:r>
                          </m:e>
                        </m:acc>
                        <m:r>
                          <a:rPr lang="en-US" sz="2600" b="0" i="1" dirty="0" smtClean="0">
                            <a:solidFill>
                              <a:schemeClr val="accent2"/>
                            </a:solidFill>
                            <a:latin typeface="Cambria Math" panose="02040503050406030204" pitchFamily="18" charset="0"/>
                          </a:rPr>
                          <m:t>−</m:t>
                        </m:r>
                        <m:r>
                          <a:rPr lang="en-US" sz="2600" b="0" i="1" dirty="0" smtClean="0">
                            <a:solidFill>
                              <a:schemeClr val="accent2"/>
                            </a:solidFill>
                            <a:latin typeface="Cambria Math" panose="02040503050406030204" pitchFamily="18" charset="0"/>
                          </a:rPr>
                          <m:t>𝜇</m:t>
                        </m:r>
                      </m:e>
                    </m:d>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𝑟</m:t>
                    </m:r>
                    <m:r>
                      <a:rPr lang="en-US" sz="2600" b="0" i="1" smtClean="0">
                        <a:solidFill>
                          <a:schemeClr val="accent2"/>
                        </a:solidFill>
                        <a:latin typeface="Cambria Math" panose="02040503050406030204" pitchFamily="18" charset="0"/>
                      </a:rPr>
                      <m:t>(</m:t>
                    </m:r>
                    <m:r>
                      <a:rPr lang="en-US" sz="2600" b="0" i="1" smtClean="0">
                        <a:solidFill>
                          <a:schemeClr val="accent2"/>
                        </a:solidFill>
                        <a:latin typeface="Cambria Math" panose="02040503050406030204" pitchFamily="18" charset="0"/>
                      </a:rPr>
                      <m:t>𝛿</m:t>
                    </m:r>
                    <m:r>
                      <a:rPr lang="en-US" sz="2600" b="0" i="1" smtClean="0">
                        <a:solidFill>
                          <a:schemeClr val="accent2"/>
                        </a:solidFill>
                        <a:latin typeface="Cambria Math" panose="02040503050406030204" pitchFamily="18" charset="0"/>
                      </a:rPr>
                      <m:t>)</m:t>
                    </m:r>
                  </m:oMath>
                </a14:m>
                <a:r>
                  <a:rPr lang="en-US" sz="2600" dirty="0">
                    <a:solidFill>
                      <a:schemeClr val="accent2"/>
                    </a:solidFill>
                  </a:rPr>
                  <a:t> </a:t>
                </a:r>
                <a:r>
                  <a:rPr lang="en-US" sz="2600" dirty="0"/>
                  <a:t>with probability at least </a:t>
                </a:r>
                <a14:m>
                  <m:oMath xmlns:m="http://schemas.openxmlformats.org/officeDocument/2006/math">
                    <m:r>
                      <a:rPr lang="en-US" sz="2600" b="0" i="1" smtClean="0">
                        <a:solidFill>
                          <a:schemeClr val="accent2"/>
                        </a:solidFill>
                        <a:latin typeface="Cambria Math" panose="02040503050406030204" pitchFamily="18" charset="0"/>
                      </a:rPr>
                      <m:t>1−</m:t>
                    </m:r>
                    <m:r>
                      <a:rPr lang="en-US" sz="2600" b="0" i="1" smtClean="0">
                        <a:solidFill>
                          <a:schemeClr val="accent2"/>
                        </a:solidFill>
                        <a:latin typeface="Cambria Math" panose="02040503050406030204" pitchFamily="18" charset="0"/>
                      </a:rPr>
                      <m:t>𝛿</m:t>
                    </m:r>
                  </m:oMath>
                </a14:m>
                <a:r>
                  <a:rPr lang="en-US" sz="2600" dirty="0">
                    <a:solidFill>
                      <a:schemeClr val="accent2"/>
                    </a:solidFill>
                  </a:rPr>
                  <a:t> </a:t>
                </a:r>
              </a:p>
              <a:p>
                <a:r>
                  <a:rPr lang="en-US" sz="2600" dirty="0"/>
                  <a:t>(“p-value”)</a:t>
                </a:r>
              </a:p>
            </p:txBody>
          </p:sp>
        </mc:Choice>
        <mc:Fallback xmlns="">
          <p:sp>
            <p:nvSpPr>
              <p:cNvPr id="11" name="TextBox 10">
                <a:extLst>
                  <a:ext uri="{FF2B5EF4-FFF2-40B4-BE49-F238E27FC236}">
                    <a16:creationId xmlns:a16="http://schemas.microsoft.com/office/drawing/2014/main" id="{A8AA697D-D2A1-4793-BC7D-B1E6BE2AD619}"/>
                  </a:ext>
                </a:extLst>
              </p:cNvPr>
              <p:cNvSpPr txBox="1">
                <a:spLocks noRot="1" noChangeAspect="1" noMove="1" noResize="1" noEditPoints="1" noAdjustHandles="1" noChangeArrowheads="1" noChangeShapeType="1" noTextEdit="1"/>
              </p:cNvSpPr>
              <p:nvPr/>
            </p:nvSpPr>
            <p:spPr>
              <a:xfrm>
                <a:off x="790557" y="1730112"/>
                <a:ext cx="7749916" cy="2492990"/>
              </a:xfrm>
              <a:prstGeom prst="rect">
                <a:avLst/>
              </a:prstGeom>
              <a:blipFill>
                <a:blip r:embed="rId2"/>
                <a:stretch>
                  <a:fillRect l="-1416" t="-1956" b="-53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336C3CA-0EB2-472F-A365-F2CD2D5E3C64}"/>
              </a:ext>
            </a:extLst>
          </p:cNvPr>
          <p:cNvPicPr>
            <a:picLocks noChangeAspect="1"/>
          </p:cNvPicPr>
          <p:nvPr/>
        </p:nvPicPr>
        <p:blipFill>
          <a:blip r:embed="rId3"/>
          <a:stretch>
            <a:fillRect/>
          </a:stretch>
        </p:blipFill>
        <p:spPr>
          <a:xfrm>
            <a:off x="5959356" y="4881815"/>
            <a:ext cx="2581116" cy="1325564"/>
          </a:xfrm>
          <a:prstGeom prst="rect">
            <a:avLst/>
          </a:prstGeom>
          <a:ln w="38100">
            <a:solidFill>
              <a:schemeClr val="bg2">
                <a:lumMod val="50000"/>
              </a:schemeClr>
            </a:solidFill>
          </a:ln>
        </p:spPr>
      </p:pic>
      <p:sp>
        <p:nvSpPr>
          <p:cNvPr id="7" name="TextBox 6">
            <a:extLst>
              <a:ext uri="{FF2B5EF4-FFF2-40B4-BE49-F238E27FC236}">
                <a16:creationId xmlns:a16="http://schemas.microsoft.com/office/drawing/2014/main" id="{8B962A36-35FB-4D64-8B17-AD592AA5E4FA}"/>
              </a:ext>
            </a:extLst>
          </p:cNvPr>
          <p:cNvSpPr txBox="1"/>
          <p:nvPr/>
        </p:nvSpPr>
        <p:spPr>
          <a:xfrm>
            <a:off x="790557" y="4616621"/>
            <a:ext cx="4926579" cy="492443"/>
          </a:xfrm>
          <a:prstGeom prst="rect">
            <a:avLst/>
          </a:prstGeom>
          <a:noFill/>
        </p:spPr>
        <p:txBody>
          <a:bodyPr wrap="square" rtlCol="0">
            <a:spAutoFit/>
          </a:bodyPr>
          <a:lstStyle/>
          <a:p>
            <a:r>
              <a:rPr lang="en-US" sz="2600" i="1" dirty="0"/>
              <a:t>What if the population is </a:t>
            </a:r>
            <a:r>
              <a:rPr lang="en-US" sz="2600" b="1" i="1" dirty="0"/>
              <a:t>nasty</a:t>
            </a:r>
            <a:r>
              <a:rPr lang="en-US" sz="2600" i="1" dirty="0"/>
              <a:t>?</a:t>
            </a:r>
          </a:p>
        </p:txBody>
      </p:sp>
      <p:pic>
        <p:nvPicPr>
          <p:cNvPr id="8" name="Picture 7">
            <a:extLst>
              <a:ext uri="{FF2B5EF4-FFF2-40B4-BE49-F238E27FC236}">
                <a16:creationId xmlns:a16="http://schemas.microsoft.com/office/drawing/2014/main" id="{FE5F52E3-EA96-4270-81D6-37BC43AA82DD}"/>
              </a:ext>
            </a:extLst>
          </p:cNvPr>
          <p:cNvPicPr>
            <a:picLocks noChangeAspect="1"/>
          </p:cNvPicPr>
          <p:nvPr/>
        </p:nvPicPr>
        <p:blipFill>
          <a:blip r:embed="rId4"/>
          <a:stretch>
            <a:fillRect/>
          </a:stretch>
        </p:blipFill>
        <p:spPr>
          <a:xfrm>
            <a:off x="790557" y="5501113"/>
            <a:ext cx="3493376" cy="706266"/>
          </a:xfrm>
          <a:prstGeom prst="rect">
            <a:avLst/>
          </a:prstGeom>
          <a:ln w="38100">
            <a:solidFill>
              <a:schemeClr val="bg2">
                <a:lumMod val="50000"/>
              </a:schemeClr>
            </a:solidFill>
          </a:ln>
        </p:spPr>
      </p:pic>
      <p:sp>
        <p:nvSpPr>
          <p:cNvPr id="3" name="Slide Number Placeholder 2">
            <a:extLst>
              <a:ext uri="{FF2B5EF4-FFF2-40B4-BE49-F238E27FC236}">
                <a16:creationId xmlns:a16="http://schemas.microsoft.com/office/drawing/2014/main" id="{455D068B-67DA-49E4-AAE7-B1250238D0B3}"/>
              </a:ext>
            </a:extLst>
          </p:cNvPr>
          <p:cNvSpPr>
            <a:spLocks noGrp="1"/>
          </p:cNvSpPr>
          <p:nvPr>
            <p:ph type="sldNum" sz="quarter" idx="12"/>
          </p:nvPr>
        </p:nvSpPr>
        <p:spPr/>
        <p:txBody>
          <a:bodyPr/>
          <a:lstStyle/>
          <a:p>
            <a:fld id="{ED922394-96B1-4130-9F58-06B799E76477}" type="slidenum">
              <a:rPr lang="en-US" smtClean="0"/>
              <a:t>42</a:t>
            </a:fld>
            <a:endParaRPr lang="en-US"/>
          </a:p>
        </p:txBody>
      </p:sp>
    </p:spTree>
    <p:extLst>
      <p:ext uri="{BB962C8B-B14F-4D97-AF65-F5344CB8AC3E}">
        <p14:creationId xmlns:p14="http://schemas.microsoft.com/office/powerpoint/2010/main" val="3509582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67C0D7D-03C9-4B91-9534-5874E87D0ABC}"/>
              </a:ext>
            </a:extLst>
          </p:cNvPr>
          <p:cNvSpPr txBox="1"/>
          <p:nvPr/>
        </p:nvSpPr>
        <p:spPr>
          <a:xfrm>
            <a:off x="790557" y="323967"/>
            <a:ext cx="4926579" cy="492443"/>
          </a:xfrm>
          <a:prstGeom prst="rect">
            <a:avLst/>
          </a:prstGeom>
          <a:noFill/>
        </p:spPr>
        <p:txBody>
          <a:bodyPr wrap="square" rtlCol="0">
            <a:spAutoFit/>
          </a:bodyPr>
          <a:lstStyle/>
          <a:p>
            <a:r>
              <a:rPr lang="en-US" sz="2600" i="1" dirty="0"/>
              <a:t>What if the population is </a:t>
            </a:r>
            <a:r>
              <a:rPr lang="en-US" sz="2600" b="1" i="1" dirty="0"/>
              <a:t>nasty</a:t>
            </a:r>
            <a:r>
              <a:rPr lang="en-US" sz="2600" i="1" dirty="0"/>
              <a:t>?</a:t>
            </a:r>
          </a:p>
        </p:txBody>
      </p:sp>
      <p:pic>
        <p:nvPicPr>
          <p:cNvPr id="13" name="Picture 12">
            <a:extLst>
              <a:ext uri="{FF2B5EF4-FFF2-40B4-BE49-F238E27FC236}">
                <a16:creationId xmlns:a16="http://schemas.microsoft.com/office/drawing/2014/main" id="{93EBA037-4F83-4300-A9C5-CB0B02015F8E}"/>
              </a:ext>
            </a:extLst>
          </p:cNvPr>
          <p:cNvPicPr>
            <a:picLocks noChangeAspect="1"/>
          </p:cNvPicPr>
          <p:nvPr/>
        </p:nvPicPr>
        <p:blipFill>
          <a:blip r:embed="rId2"/>
          <a:stretch>
            <a:fillRect/>
          </a:stretch>
        </p:blipFill>
        <p:spPr>
          <a:xfrm>
            <a:off x="790557" y="1050014"/>
            <a:ext cx="3493376" cy="706266"/>
          </a:xfrm>
          <a:prstGeom prst="rect">
            <a:avLst/>
          </a:prstGeom>
          <a:ln w="38100">
            <a:solidFill>
              <a:schemeClr val="bg2">
                <a:lumMod val="50000"/>
              </a:schemeClr>
            </a:solidFill>
          </a:ln>
        </p:spPr>
      </p:pic>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DB52A26-F3A7-4097-8A3C-DBBB17BC1EF1}"/>
                  </a:ext>
                </a:extLst>
              </p:cNvPr>
              <p:cNvSpPr txBox="1">
                <a:spLocks/>
              </p:cNvSpPr>
              <p:nvPr/>
            </p:nvSpPr>
            <p:spPr>
              <a:xfrm>
                <a:off x="628650" y="2026976"/>
                <a:ext cx="7705725" cy="7856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2">
                        <a:lumMod val="75000"/>
                      </a:schemeClr>
                    </a:solidFill>
                  </a:rPr>
                  <a:t>“I am 95% confident that the average US household financial holdings are $339,900 </a:t>
                </a:r>
                <a14:m>
                  <m:oMath xmlns:m="http://schemas.openxmlformats.org/officeDocument/2006/math">
                    <m:r>
                      <a:rPr lang="en-US" sz="2400" b="1" i="1" smtClean="0">
                        <a:solidFill>
                          <a:srgbClr val="678016"/>
                        </a:solidFill>
                        <a:latin typeface="Cambria Math" panose="02040503050406030204" pitchFamily="18" charset="0"/>
                      </a:rPr>
                      <m:t>±</m:t>
                    </m:r>
                  </m:oMath>
                </a14:m>
                <a:r>
                  <a:rPr lang="en-US" sz="2400" dirty="0">
                    <a:solidFill>
                      <a:srgbClr val="678016"/>
                    </a:solidFill>
                  </a:rPr>
                  <a:t> </a:t>
                </a:r>
                <a:r>
                  <a:rPr lang="en-US" sz="2400" b="1" dirty="0">
                    <a:solidFill>
                      <a:srgbClr val="678016"/>
                    </a:solidFill>
                  </a:rPr>
                  <a:t>??</a:t>
                </a:r>
                <a:r>
                  <a:rPr lang="en-US" sz="2400" dirty="0">
                    <a:solidFill>
                      <a:schemeClr val="accent2">
                        <a:lumMod val="75000"/>
                      </a:schemeClr>
                    </a:solidFill>
                  </a:rPr>
                  <a:t>”</a:t>
                </a:r>
              </a:p>
            </p:txBody>
          </p:sp>
        </mc:Choice>
        <mc:Fallback xmlns="">
          <p:sp>
            <p:nvSpPr>
              <p:cNvPr id="19" name="Content Placeholder 2">
                <a:extLst>
                  <a:ext uri="{FF2B5EF4-FFF2-40B4-BE49-F238E27FC236}">
                    <a16:creationId xmlns:a16="http://schemas.microsoft.com/office/drawing/2014/main" id="{8DB52A26-F3A7-4097-8A3C-DBBB17BC1EF1}"/>
                  </a:ext>
                </a:extLst>
              </p:cNvPr>
              <p:cNvSpPr txBox="1">
                <a:spLocks noRot="1" noChangeAspect="1" noMove="1" noResize="1" noEditPoints="1" noAdjustHandles="1" noChangeArrowheads="1" noChangeShapeType="1" noTextEdit="1"/>
              </p:cNvSpPr>
              <p:nvPr/>
            </p:nvSpPr>
            <p:spPr>
              <a:xfrm>
                <a:off x="628650" y="2026976"/>
                <a:ext cx="7705725" cy="785652"/>
              </a:xfrm>
              <a:prstGeom prst="rect">
                <a:avLst/>
              </a:prstGeom>
              <a:blipFill>
                <a:blip r:embed="rId3"/>
                <a:stretch>
                  <a:fillRect l="-1187" t="-10938" r="-1661" b="-14063"/>
                </a:stretch>
              </a:blipFill>
            </p:spPr>
            <p:txBody>
              <a:bodyPr/>
              <a:lstStyle/>
              <a:p>
                <a:r>
                  <a:rPr lang="en-US">
                    <a:noFill/>
                  </a:rPr>
                  <a:t> </a:t>
                </a:r>
              </a:p>
            </p:txBody>
          </p:sp>
        </mc:Fallback>
      </mc:AlternateContent>
      <p:pic>
        <p:nvPicPr>
          <p:cNvPr id="10" name="Picture 2">
            <a:extLst>
              <a:ext uri="{FF2B5EF4-FFF2-40B4-BE49-F238E27FC236}">
                <a16:creationId xmlns:a16="http://schemas.microsoft.com/office/drawing/2014/main" id="{CBD2BB48-BFD6-4FE4-B9B9-CAA382779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650" y="2419802"/>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1AC7B0-B5F7-4821-B1DA-EF4F824A84C5}"/>
              </a:ext>
            </a:extLst>
          </p:cNvPr>
          <p:cNvPicPr>
            <a:picLocks noChangeAspect="1"/>
          </p:cNvPicPr>
          <p:nvPr/>
        </p:nvPicPr>
        <p:blipFill rotWithShape="1">
          <a:blip r:embed="rId5"/>
          <a:srcRect l="13882" r="12885"/>
          <a:stretch/>
        </p:blipFill>
        <p:spPr>
          <a:xfrm>
            <a:off x="881127" y="3428656"/>
            <a:ext cx="7381746" cy="1606935"/>
          </a:xfrm>
          <a:prstGeom prst="rect">
            <a:avLst/>
          </a:prstGeom>
          <a:ln w="38100">
            <a:solidFill>
              <a:schemeClr val="bg2">
                <a:lumMod val="50000"/>
              </a:schemeClr>
            </a:solidFill>
          </a:ln>
        </p:spPr>
      </p:pic>
      <p:sp>
        <p:nvSpPr>
          <p:cNvPr id="14" name="Rectangle 13">
            <a:extLst>
              <a:ext uri="{FF2B5EF4-FFF2-40B4-BE49-F238E27FC236}">
                <a16:creationId xmlns:a16="http://schemas.microsoft.com/office/drawing/2014/main" id="{FDD5ABB6-3594-4C73-9682-F113FB956EF5}"/>
              </a:ext>
            </a:extLst>
          </p:cNvPr>
          <p:cNvSpPr/>
          <p:nvPr/>
        </p:nvSpPr>
        <p:spPr>
          <a:xfrm>
            <a:off x="4665515" y="5306287"/>
            <a:ext cx="4286250" cy="307777"/>
          </a:xfrm>
          <a:prstGeom prst="rect">
            <a:avLst/>
          </a:prstGeom>
        </p:spPr>
        <p:txBody>
          <a:bodyPr wrap="square">
            <a:spAutoFit/>
          </a:bodyPr>
          <a:lstStyle/>
          <a:p>
            <a:r>
              <a:rPr lang="en-US" sz="1400" dirty="0">
                <a:solidFill>
                  <a:schemeClr val="bg2">
                    <a:lumMod val="25000"/>
                  </a:schemeClr>
                </a:solidFill>
                <a:hlinkClick r:id="rId6">
                  <a:extLst>
                    <a:ext uri="{A12FA001-AC4F-418D-AE19-62706E023703}">
                      <ahyp:hlinkClr xmlns:ahyp="http://schemas.microsoft.com/office/drawing/2018/hyperlinkcolor" val="tx"/>
                    </a:ext>
                  </a:extLst>
                </a:hlinkClick>
              </a:rPr>
              <a:t>https://www.federalreserve.gov/econres/scfindex.htm</a:t>
            </a:r>
            <a:endParaRPr lang="en-US" sz="1400" dirty="0">
              <a:solidFill>
                <a:schemeClr val="bg2">
                  <a:lumMod val="25000"/>
                </a:schemeClr>
              </a:solidFill>
            </a:endParaRPr>
          </a:p>
        </p:txBody>
      </p:sp>
      <p:sp>
        <p:nvSpPr>
          <p:cNvPr id="16" name="TextBox 15">
            <a:extLst>
              <a:ext uri="{FF2B5EF4-FFF2-40B4-BE49-F238E27FC236}">
                <a16:creationId xmlns:a16="http://schemas.microsoft.com/office/drawing/2014/main" id="{04A8EB36-167A-4C7E-8488-63F550A34C88}"/>
              </a:ext>
            </a:extLst>
          </p:cNvPr>
          <p:cNvSpPr txBox="1"/>
          <p:nvPr/>
        </p:nvSpPr>
        <p:spPr>
          <a:xfrm>
            <a:off x="790557" y="5667751"/>
            <a:ext cx="7524501" cy="892552"/>
          </a:xfrm>
          <a:prstGeom prst="rect">
            <a:avLst/>
          </a:prstGeom>
          <a:noFill/>
        </p:spPr>
        <p:txBody>
          <a:bodyPr wrap="square" rtlCol="0">
            <a:spAutoFit/>
          </a:bodyPr>
          <a:lstStyle/>
          <a:p>
            <a:r>
              <a:rPr lang="en-US" sz="2600" dirty="0"/>
              <a:t>Confidence intervals for sample mean are </a:t>
            </a:r>
            <a:r>
              <a:rPr lang="en-US" sz="2600" b="1" dirty="0"/>
              <a:t>much worse </a:t>
            </a:r>
            <a:r>
              <a:rPr lang="en-US" sz="2600" dirty="0"/>
              <a:t>than for nice (Gaussian) data!</a:t>
            </a:r>
          </a:p>
        </p:txBody>
      </p:sp>
      <p:sp>
        <p:nvSpPr>
          <p:cNvPr id="3" name="Slide Number Placeholder 2">
            <a:extLst>
              <a:ext uri="{FF2B5EF4-FFF2-40B4-BE49-F238E27FC236}">
                <a16:creationId xmlns:a16="http://schemas.microsoft.com/office/drawing/2014/main" id="{FE1A578C-2C4F-4C0F-B0E6-0704DDE7FD2A}"/>
              </a:ext>
            </a:extLst>
          </p:cNvPr>
          <p:cNvSpPr>
            <a:spLocks noGrp="1"/>
          </p:cNvSpPr>
          <p:nvPr>
            <p:ph type="sldNum" sz="quarter" idx="12"/>
          </p:nvPr>
        </p:nvSpPr>
        <p:spPr/>
        <p:txBody>
          <a:bodyPr/>
          <a:lstStyle/>
          <a:p>
            <a:fld id="{ED922394-96B1-4130-9F58-06B799E76477}" type="slidenum">
              <a:rPr lang="en-US" smtClean="0"/>
              <a:t>43</a:t>
            </a:fld>
            <a:endParaRPr lang="en-US"/>
          </a:p>
        </p:txBody>
      </p:sp>
    </p:spTree>
    <p:extLst>
      <p:ext uri="{BB962C8B-B14F-4D97-AF65-F5344CB8AC3E}">
        <p14:creationId xmlns:p14="http://schemas.microsoft.com/office/powerpoint/2010/main" val="7174194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4A8EB36-167A-4C7E-8488-63F550A34C88}"/>
              </a:ext>
            </a:extLst>
          </p:cNvPr>
          <p:cNvSpPr txBox="1"/>
          <p:nvPr/>
        </p:nvSpPr>
        <p:spPr>
          <a:xfrm>
            <a:off x="790557" y="409952"/>
            <a:ext cx="7524501" cy="892552"/>
          </a:xfrm>
          <a:prstGeom prst="rect">
            <a:avLst/>
          </a:prstGeom>
          <a:noFill/>
        </p:spPr>
        <p:txBody>
          <a:bodyPr wrap="square" rtlCol="0">
            <a:spAutoFit/>
          </a:bodyPr>
          <a:lstStyle/>
          <a:p>
            <a:r>
              <a:rPr lang="en-US" sz="2600" dirty="0"/>
              <a:t>Confidence intervals for sample mean are </a:t>
            </a:r>
            <a:r>
              <a:rPr lang="en-US" sz="2600" b="1" dirty="0"/>
              <a:t>much worse </a:t>
            </a:r>
            <a:r>
              <a:rPr lang="en-US" sz="2600" dirty="0"/>
              <a:t>than for nice (Gaussian) data!</a:t>
            </a:r>
          </a:p>
        </p:txBody>
      </p:sp>
      <p:sp>
        <p:nvSpPr>
          <p:cNvPr id="15" name="TextBox 14">
            <a:extLst>
              <a:ext uri="{FF2B5EF4-FFF2-40B4-BE49-F238E27FC236}">
                <a16:creationId xmlns:a16="http://schemas.microsoft.com/office/drawing/2014/main" id="{EC9E99DD-158D-412B-A90B-5207777553B2}"/>
              </a:ext>
            </a:extLst>
          </p:cNvPr>
          <p:cNvSpPr txBox="1"/>
          <p:nvPr/>
        </p:nvSpPr>
        <p:spPr>
          <a:xfrm>
            <a:off x="790557" y="1545177"/>
            <a:ext cx="7524501" cy="1292662"/>
          </a:xfrm>
          <a:prstGeom prst="rect">
            <a:avLst/>
          </a:prstGeom>
          <a:noFill/>
        </p:spPr>
        <p:txBody>
          <a:bodyPr wrap="square" rtlCol="0">
            <a:spAutoFit/>
          </a:bodyPr>
          <a:lstStyle/>
          <a:p>
            <a:r>
              <a:rPr lang="en-US" sz="2600" i="1" dirty="0"/>
              <a:t>Amazing fact (classical): </a:t>
            </a:r>
            <a:r>
              <a:rPr lang="en-US" sz="2600" b="1" dirty="0"/>
              <a:t>median-based estimators </a:t>
            </a:r>
            <a:r>
              <a:rPr lang="en-US" sz="2600" dirty="0"/>
              <a:t>maintain small confidence intervals!</a:t>
            </a:r>
          </a:p>
          <a:p>
            <a:r>
              <a:rPr lang="en-US" sz="2600" dirty="0"/>
              <a:t>(as good as if pop. were Gaussian)</a:t>
            </a:r>
          </a:p>
        </p:txBody>
      </p:sp>
      <p:pic>
        <p:nvPicPr>
          <p:cNvPr id="26" name="Picture 25">
            <a:extLst>
              <a:ext uri="{FF2B5EF4-FFF2-40B4-BE49-F238E27FC236}">
                <a16:creationId xmlns:a16="http://schemas.microsoft.com/office/drawing/2014/main" id="{7AC19DB0-6ED3-4112-8F41-2B8C82E6FA9C}"/>
              </a:ext>
            </a:extLst>
          </p:cNvPr>
          <p:cNvPicPr>
            <a:picLocks noChangeAspect="1"/>
          </p:cNvPicPr>
          <p:nvPr/>
        </p:nvPicPr>
        <p:blipFill>
          <a:blip r:embed="rId2"/>
          <a:stretch>
            <a:fillRect/>
          </a:stretch>
        </p:blipFill>
        <p:spPr>
          <a:xfrm>
            <a:off x="918354" y="4083445"/>
            <a:ext cx="1584195" cy="813583"/>
          </a:xfrm>
          <a:prstGeom prst="rect">
            <a:avLst/>
          </a:prstGeom>
          <a:ln w="38100">
            <a:solidFill>
              <a:schemeClr val="bg2">
                <a:lumMod val="50000"/>
              </a:schemeClr>
            </a:solidFill>
          </a:ln>
        </p:spPr>
      </p:pic>
      <p:pic>
        <p:nvPicPr>
          <p:cNvPr id="27" name="Picture 26">
            <a:extLst>
              <a:ext uri="{FF2B5EF4-FFF2-40B4-BE49-F238E27FC236}">
                <a16:creationId xmlns:a16="http://schemas.microsoft.com/office/drawing/2014/main" id="{4B0C97E9-5FCD-4DA9-AAC3-DD04AAF93913}"/>
              </a:ext>
            </a:extLst>
          </p:cNvPr>
          <p:cNvPicPr>
            <a:picLocks noChangeAspect="1"/>
          </p:cNvPicPr>
          <p:nvPr/>
        </p:nvPicPr>
        <p:blipFill>
          <a:blip r:embed="rId3"/>
          <a:stretch>
            <a:fillRect/>
          </a:stretch>
        </p:blipFill>
        <p:spPr>
          <a:xfrm>
            <a:off x="737700" y="5396977"/>
            <a:ext cx="1945504" cy="393328"/>
          </a:xfrm>
          <a:prstGeom prst="rect">
            <a:avLst/>
          </a:prstGeom>
          <a:ln w="38100">
            <a:solidFill>
              <a:schemeClr val="bg2">
                <a:lumMod val="50000"/>
              </a:schemeClr>
            </a:solidFill>
          </a:ln>
        </p:spPr>
      </p:pic>
      <p:sp>
        <p:nvSpPr>
          <p:cNvPr id="28" name="TextBox 27">
            <a:extLst>
              <a:ext uri="{FF2B5EF4-FFF2-40B4-BE49-F238E27FC236}">
                <a16:creationId xmlns:a16="http://schemas.microsoft.com/office/drawing/2014/main" id="{BCBAF547-4E71-4FBA-BC9C-2EBE88B6753E}"/>
              </a:ext>
            </a:extLst>
          </p:cNvPr>
          <p:cNvSpPr txBox="1"/>
          <p:nvPr/>
        </p:nvSpPr>
        <p:spPr>
          <a:xfrm>
            <a:off x="3295812" y="3435696"/>
            <a:ext cx="2253170" cy="492443"/>
          </a:xfrm>
          <a:prstGeom prst="rect">
            <a:avLst/>
          </a:prstGeom>
          <a:noFill/>
        </p:spPr>
        <p:txBody>
          <a:bodyPr wrap="square" rtlCol="0">
            <a:spAutoFit/>
          </a:bodyPr>
          <a:lstStyle/>
          <a:p>
            <a:r>
              <a:rPr lang="en-US" sz="2600" dirty="0"/>
              <a:t>sample mean</a:t>
            </a:r>
          </a:p>
        </p:txBody>
      </p:sp>
      <p:sp>
        <p:nvSpPr>
          <p:cNvPr id="29" name="TextBox 28">
            <a:extLst>
              <a:ext uri="{FF2B5EF4-FFF2-40B4-BE49-F238E27FC236}">
                <a16:creationId xmlns:a16="http://schemas.microsoft.com/office/drawing/2014/main" id="{4BB2A10A-0651-4ADD-9BEB-6DA611BBC61E}"/>
              </a:ext>
            </a:extLst>
          </p:cNvPr>
          <p:cNvSpPr txBox="1"/>
          <p:nvPr/>
        </p:nvSpPr>
        <p:spPr>
          <a:xfrm>
            <a:off x="5918444" y="3235641"/>
            <a:ext cx="3063186" cy="892552"/>
          </a:xfrm>
          <a:prstGeom prst="rect">
            <a:avLst/>
          </a:prstGeom>
          <a:noFill/>
        </p:spPr>
        <p:txBody>
          <a:bodyPr wrap="square" rtlCol="0">
            <a:spAutoFit/>
          </a:bodyPr>
          <a:lstStyle/>
          <a:p>
            <a:r>
              <a:rPr lang="en-US" sz="2600" dirty="0"/>
              <a:t>median</a:t>
            </a:r>
          </a:p>
          <a:p>
            <a:r>
              <a:rPr lang="en-US" sz="2600" dirty="0"/>
              <a:t>(</a:t>
            </a:r>
            <a:r>
              <a:rPr lang="en-US" sz="2600" i="1" dirty="0"/>
              <a:t>median of means)</a:t>
            </a:r>
            <a:endParaRPr lang="en-US" sz="2600" dirty="0"/>
          </a:p>
        </p:txBody>
      </p:sp>
      <p:pic>
        <p:nvPicPr>
          <p:cNvPr id="30" name="Picture 29">
            <a:extLst>
              <a:ext uri="{FF2B5EF4-FFF2-40B4-BE49-F238E27FC236}">
                <a16:creationId xmlns:a16="http://schemas.microsoft.com/office/drawing/2014/main" id="{B62B3B22-3087-4B7E-AC47-7F276DD87B42}"/>
              </a:ext>
            </a:extLst>
          </p:cNvPr>
          <p:cNvPicPr>
            <a:picLocks noChangeAspect="1"/>
          </p:cNvPicPr>
          <p:nvPr/>
        </p:nvPicPr>
        <p:blipFill>
          <a:blip r:embed="rId4"/>
          <a:stretch>
            <a:fillRect/>
          </a:stretch>
        </p:blipFill>
        <p:spPr>
          <a:xfrm>
            <a:off x="3295812" y="5406491"/>
            <a:ext cx="2346459" cy="308787"/>
          </a:xfrm>
          <a:prstGeom prst="rect">
            <a:avLst/>
          </a:prstGeom>
          <a:ln w="38100">
            <a:solidFill>
              <a:schemeClr val="bg2">
                <a:lumMod val="50000"/>
              </a:schemeClr>
            </a:solidFill>
          </a:ln>
        </p:spPr>
      </p:pic>
      <p:pic>
        <p:nvPicPr>
          <p:cNvPr id="31" name="Picture 30">
            <a:extLst>
              <a:ext uri="{FF2B5EF4-FFF2-40B4-BE49-F238E27FC236}">
                <a16:creationId xmlns:a16="http://schemas.microsoft.com/office/drawing/2014/main" id="{72013A80-994B-404C-BACF-B27A7B1479F2}"/>
              </a:ext>
            </a:extLst>
          </p:cNvPr>
          <p:cNvPicPr>
            <a:picLocks noChangeAspect="1"/>
          </p:cNvPicPr>
          <p:nvPr/>
        </p:nvPicPr>
        <p:blipFill>
          <a:blip r:embed="rId5"/>
          <a:stretch>
            <a:fillRect/>
          </a:stretch>
        </p:blipFill>
        <p:spPr>
          <a:xfrm>
            <a:off x="3295812" y="4391140"/>
            <a:ext cx="2253170" cy="369025"/>
          </a:xfrm>
          <a:prstGeom prst="rect">
            <a:avLst/>
          </a:prstGeom>
          <a:ln w="38100">
            <a:solidFill>
              <a:schemeClr val="bg2">
                <a:lumMod val="50000"/>
              </a:schemeClr>
            </a:solidFill>
          </a:ln>
        </p:spPr>
      </p:pic>
      <p:pic>
        <p:nvPicPr>
          <p:cNvPr id="32" name="Picture 31">
            <a:extLst>
              <a:ext uri="{FF2B5EF4-FFF2-40B4-BE49-F238E27FC236}">
                <a16:creationId xmlns:a16="http://schemas.microsoft.com/office/drawing/2014/main" id="{D2E71EE8-F121-4B9E-A2DA-CCB040EFEF51}"/>
              </a:ext>
            </a:extLst>
          </p:cNvPr>
          <p:cNvPicPr>
            <a:picLocks noChangeAspect="1"/>
          </p:cNvPicPr>
          <p:nvPr/>
        </p:nvPicPr>
        <p:blipFill>
          <a:blip r:embed="rId5"/>
          <a:stretch>
            <a:fillRect/>
          </a:stretch>
        </p:blipFill>
        <p:spPr>
          <a:xfrm>
            <a:off x="6107378" y="4401701"/>
            <a:ext cx="2253170" cy="369025"/>
          </a:xfrm>
          <a:prstGeom prst="rect">
            <a:avLst/>
          </a:prstGeom>
          <a:ln w="38100">
            <a:solidFill>
              <a:schemeClr val="bg2">
                <a:lumMod val="50000"/>
              </a:schemeClr>
            </a:solidFill>
          </a:ln>
        </p:spPr>
      </p:pic>
      <p:pic>
        <p:nvPicPr>
          <p:cNvPr id="33" name="Picture 32">
            <a:extLst>
              <a:ext uri="{FF2B5EF4-FFF2-40B4-BE49-F238E27FC236}">
                <a16:creationId xmlns:a16="http://schemas.microsoft.com/office/drawing/2014/main" id="{55451E13-73E4-486E-85AF-7DFA1CE9D951}"/>
              </a:ext>
            </a:extLst>
          </p:cNvPr>
          <p:cNvPicPr>
            <a:picLocks noChangeAspect="1"/>
          </p:cNvPicPr>
          <p:nvPr/>
        </p:nvPicPr>
        <p:blipFill>
          <a:blip r:embed="rId5"/>
          <a:stretch>
            <a:fillRect/>
          </a:stretch>
        </p:blipFill>
        <p:spPr>
          <a:xfrm>
            <a:off x="6107378" y="5350100"/>
            <a:ext cx="2253170" cy="369025"/>
          </a:xfrm>
          <a:prstGeom prst="rect">
            <a:avLst/>
          </a:prstGeom>
          <a:ln w="38100">
            <a:solidFill>
              <a:schemeClr val="bg2">
                <a:lumMod val="50000"/>
              </a:schemeClr>
            </a:solidFill>
          </a:ln>
        </p:spPr>
      </p:pic>
      <p:sp>
        <p:nvSpPr>
          <p:cNvPr id="3" name="Slide Number Placeholder 2">
            <a:extLst>
              <a:ext uri="{FF2B5EF4-FFF2-40B4-BE49-F238E27FC236}">
                <a16:creationId xmlns:a16="http://schemas.microsoft.com/office/drawing/2014/main" id="{F6476395-1097-465A-8831-E8F2972D8264}"/>
              </a:ext>
            </a:extLst>
          </p:cNvPr>
          <p:cNvSpPr>
            <a:spLocks noGrp="1"/>
          </p:cNvSpPr>
          <p:nvPr>
            <p:ph type="sldNum" sz="quarter" idx="12"/>
          </p:nvPr>
        </p:nvSpPr>
        <p:spPr/>
        <p:txBody>
          <a:bodyPr/>
          <a:lstStyle/>
          <a:p>
            <a:fld id="{ED922394-96B1-4130-9F58-06B799E76477}" type="slidenum">
              <a:rPr lang="en-US" smtClean="0"/>
              <a:t>44</a:t>
            </a:fld>
            <a:endParaRPr lang="en-US"/>
          </a:p>
        </p:txBody>
      </p:sp>
    </p:spTree>
    <p:extLst>
      <p:ext uri="{BB962C8B-B14F-4D97-AF65-F5344CB8AC3E}">
        <p14:creationId xmlns:p14="http://schemas.microsoft.com/office/powerpoint/2010/main" val="2192966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91A2F7A-4974-4B7B-98D9-658812077A66}"/>
              </a:ext>
            </a:extLst>
          </p:cNvPr>
          <p:cNvPicPr>
            <a:picLocks noChangeAspect="1"/>
          </p:cNvPicPr>
          <p:nvPr/>
        </p:nvPicPr>
        <p:blipFill>
          <a:blip r:embed="rId2"/>
          <a:stretch>
            <a:fillRect/>
          </a:stretch>
        </p:blipFill>
        <p:spPr>
          <a:xfrm>
            <a:off x="660609" y="695739"/>
            <a:ext cx="7794336" cy="5446644"/>
          </a:xfrm>
          <a:prstGeom prst="rect">
            <a:avLst/>
          </a:prstGeom>
        </p:spPr>
      </p:pic>
      <p:sp>
        <p:nvSpPr>
          <p:cNvPr id="3" name="Slide Number Placeholder 2">
            <a:extLst>
              <a:ext uri="{FF2B5EF4-FFF2-40B4-BE49-F238E27FC236}">
                <a16:creationId xmlns:a16="http://schemas.microsoft.com/office/drawing/2014/main" id="{3724D4B7-6E14-4388-AD7A-8F901005C60D}"/>
              </a:ext>
            </a:extLst>
          </p:cNvPr>
          <p:cNvSpPr>
            <a:spLocks noGrp="1"/>
          </p:cNvSpPr>
          <p:nvPr>
            <p:ph type="sldNum" sz="quarter" idx="12"/>
          </p:nvPr>
        </p:nvSpPr>
        <p:spPr/>
        <p:txBody>
          <a:bodyPr/>
          <a:lstStyle/>
          <a:p>
            <a:fld id="{ED922394-96B1-4130-9F58-06B799E76477}" type="slidenum">
              <a:rPr lang="en-US" smtClean="0"/>
              <a:t>45</a:t>
            </a:fld>
            <a:endParaRPr lang="en-US"/>
          </a:p>
        </p:txBody>
      </p:sp>
    </p:spTree>
    <p:extLst>
      <p:ext uri="{BB962C8B-B14F-4D97-AF65-F5344CB8AC3E}">
        <p14:creationId xmlns:p14="http://schemas.microsoft.com/office/powerpoint/2010/main" val="1078141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9D0F778-C920-4591-8C29-3AD173E62D79}"/>
              </a:ext>
            </a:extLst>
          </p:cNvPr>
          <p:cNvSpPr txBox="1">
            <a:spLocks/>
          </p:cNvSpPr>
          <p:nvPr/>
        </p:nvSpPr>
        <p:spPr>
          <a:xfrm>
            <a:off x="628650" y="4673288"/>
            <a:ext cx="7886700" cy="4944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600" dirty="0"/>
              <a:t>What is the median in </a:t>
            </a:r>
            <a:r>
              <a:rPr lang="en-US" sz="2600" dirty="0">
                <a:solidFill>
                  <a:srgbClr val="C00000"/>
                </a:solidFill>
              </a:rPr>
              <a:t>high dimensions</a:t>
            </a:r>
            <a:r>
              <a:rPr lang="en-US" sz="2600" dirty="0"/>
              <a:t>?</a:t>
            </a:r>
            <a:endParaRPr lang="en-US" sz="2600" dirty="0">
              <a:solidFill>
                <a:srgbClr val="C21B65"/>
              </a:solidFill>
            </a:endParaRPr>
          </a:p>
        </p:txBody>
      </p:sp>
      <p:sp>
        <p:nvSpPr>
          <p:cNvPr id="16" name="Content Placeholder 2">
            <a:extLst>
              <a:ext uri="{FF2B5EF4-FFF2-40B4-BE49-F238E27FC236}">
                <a16:creationId xmlns:a16="http://schemas.microsoft.com/office/drawing/2014/main" id="{EAA21857-E68A-41B0-B8E3-720EC788D1C4}"/>
              </a:ext>
            </a:extLst>
          </p:cNvPr>
          <p:cNvSpPr txBox="1">
            <a:spLocks/>
          </p:cNvSpPr>
          <p:nvPr/>
        </p:nvSpPr>
        <p:spPr>
          <a:xfrm>
            <a:off x="486082" y="1690213"/>
            <a:ext cx="7886700" cy="1904411"/>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600" dirty="0"/>
              <a:t>How do you estimate the population average of a</a:t>
            </a:r>
          </a:p>
          <a:p>
            <a:pPr marL="0" indent="0" algn="ctr">
              <a:buFont typeface="Arial" panose="020B0604020202020204" pitchFamily="34" charset="0"/>
              <a:buNone/>
            </a:pPr>
            <a:r>
              <a:rPr lang="en-US" sz="2600" dirty="0">
                <a:solidFill>
                  <a:srgbClr val="C00000"/>
                </a:solidFill>
              </a:rPr>
              <a:t>high-dimensional</a:t>
            </a:r>
            <a:r>
              <a:rPr lang="en-US" sz="2600" dirty="0"/>
              <a:t>,</a:t>
            </a:r>
          </a:p>
          <a:p>
            <a:pPr marL="0" indent="0" algn="ctr">
              <a:buFont typeface="Arial" panose="020B0604020202020204" pitchFamily="34" charset="0"/>
              <a:buNone/>
            </a:pPr>
            <a:r>
              <a:rPr lang="en-US" sz="2600" dirty="0">
                <a:solidFill>
                  <a:srgbClr val="C21B65"/>
                </a:solidFill>
              </a:rPr>
              <a:t>heavy-tailed,</a:t>
            </a:r>
          </a:p>
          <a:p>
            <a:pPr marL="0" indent="0" algn="ctr">
              <a:buFont typeface="Arial" panose="020B0604020202020204" pitchFamily="34" charset="0"/>
              <a:buNone/>
            </a:pPr>
            <a:r>
              <a:rPr lang="en-US" sz="2600" dirty="0"/>
              <a:t>distribution and obtain </a:t>
            </a:r>
            <a:r>
              <a:rPr lang="en-US" sz="2600" dirty="0">
                <a:solidFill>
                  <a:srgbClr val="678016"/>
                </a:solidFill>
              </a:rPr>
              <a:t>small (optimal) confidence intervals</a:t>
            </a:r>
            <a:r>
              <a:rPr lang="en-US" sz="2600" dirty="0"/>
              <a:t>?</a:t>
            </a:r>
            <a:endParaRPr lang="en-US" sz="2600" dirty="0">
              <a:solidFill>
                <a:srgbClr val="C21B65"/>
              </a:solidFill>
            </a:endParaRPr>
          </a:p>
        </p:txBody>
      </p:sp>
      <p:sp>
        <p:nvSpPr>
          <p:cNvPr id="3" name="Slide Number Placeholder 2">
            <a:extLst>
              <a:ext uri="{FF2B5EF4-FFF2-40B4-BE49-F238E27FC236}">
                <a16:creationId xmlns:a16="http://schemas.microsoft.com/office/drawing/2014/main" id="{268F2357-5E49-47EF-A447-FEF44F5302FC}"/>
              </a:ext>
            </a:extLst>
          </p:cNvPr>
          <p:cNvSpPr>
            <a:spLocks noGrp="1"/>
          </p:cNvSpPr>
          <p:nvPr>
            <p:ph type="sldNum" sz="quarter" idx="12"/>
          </p:nvPr>
        </p:nvSpPr>
        <p:spPr/>
        <p:txBody>
          <a:bodyPr/>
          <a:lstStyle/>
          <a:p>
            <a:fld id="{ED922394-96B1-4130-9F58-06B799E76477}" type="slidenum">
              <a:rPr lang="en-US" smtClean="0"/>
              <a:t>46</a:t>
            </a:fld>
            <a:endParaRPr lang="en-US"/>
          </a:p>
        </p:txBody>
      </p:sp>
    </p:spTree>
    <p:extLst>
      <p:ext uri="{BB962C8B-B14F-4D97-AF65-F5344CB8AC3E}">
        <p14:creationId xmlns:p14="http://schemas.microsoft.com/office/powerpoint/2010/main" val="35731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4EC9CD-B62A-4FD4-B4F4-154C9AD536D4}"/>
                  </a:ext>
                </a:extLst>
              </p14:cNvPr>
              <p14:cNvContentPartPr/>
              <p14:nvPr/>
            </p14:nvContentPartPr>
            <p14:xfrm>
              <a:off x="5813544" y="5008954"/>
              <a:ext cx="32400" cy="2520"/>
            </p14:xfrm>
          </p:contentPart>
        </mc:Choice>
        <mc:Fallback xmlns="">
          <p:pic>
            <p:nvPicPr>
              <p:cNvPr id="5" name="Ink 4">
                <a:extLst>
                  <a:ext uri="{FF2B5EF4-FFF2-40B4-BE49-F238E27FC236}">
                    <a16:creationId xmlns:a16="http://schemas.microsoft.com/office/drawing/2014/main" id="{914EC9CD-B62A-4FD4-B4F4-154C9AD536D4}"/>
                  </a:ext>
                </a:extLst>
              </p:cNvPr>
              <p:cNvPicPr/>
              <p:nvPr/>
            </p:nvPicPr>
            <p:blipFill>
              <a:blip r:embed="rId4"/>
              <a:stretch>
                <a:fillRect/>
              </a:stretch>
            </p:blipFill>
            <p:spPr>
              <a:xfrm>
                <a:off x="5804904" y="5000314"/>
                <a:ext cx="50040" cy="20160"/>
              </a:xfrm>
              <a:prstGeom prst="rect">
                <a:avLst/>
              </a:prstGeom>
            </p:spPr>
          </p:pic>
        </mc:Fallback>
      </mc:AlternateContent>
      <p:sp>
        <p:nvSpPr>
          <p:cNvPr id="15" name="Content Placeholder 2">
            <a:extLst>
              <a:ext uri="{FF2B5EF4-FFF2-40B4-BE49-F238E27FC236}">
                <a16:creationId xmlns:a16="http://schemas.microsoft.com/office/drawing/2014/main" id="{838E83A4-409D-46D6-B9DA-3384FEB46D06}"/>
              </a:ext>
            </a:extLst>
          </p:cNvPr>
          <p:cNvSpPr txBox="1">
            <a:spLocks/>
          </p:cNvSpPr>
          <p:nvPr/>
        </p:nvSpPr>
        <p:spPr>
          <a:xfrm>
            <a:off x="419099" y="991598"/>
            <a:ext cx="5426845" cy="9250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b="1" dirty="0">
                <a:solidFill>
                  <a:schemeClr val="tx1"/>
                </a:solidFill>
              </a:rPr>
              <a:t>Naïve approaches</a:t>
            </a:r>
            <a:r>
              <a:rPr lang="en-US" sz="2600" dirty="0">
                <a:solidFill>
                  <a:schemeClr val="tx1"/>
                </a:solidFill>
              </a:rPr>
              <a:t>: </a:t>
            </a:r>
            <a:r>
              <a:rPr lang="en-US" sz="2600" dirty="0"/>
              <a:t>suboptimal </a:t>
            </a:r>
            <a:r>
              <a:rPr lang="en-US" sz="2600" dirty="0">
                <a:solidFill>
                  <a:srgbClr val="678016"/>
                </a:solidFill>
              </a:rPr>
              <a:t>confidence intervals</a:t>
            </a:r>
          </a:p>
        </p:txBody>
      </p:sp>
      <p:sp>
        <p:nvSpPr>
          <p:cNvPr id="20" name="Content Placeholder 2">
            <a:extLst>
              <a:ext uri="{FF2B5EF4-FFF2-40B4-BE49-F238E27FC236}">
                <a16:creationId xmlns:a16="http://schemas.microsoft.com/office/drawing/2014/main" id="{36706365-1114-46D5-8725-2E88840B5E4A}"/>
              </a:ext>
            </a:extLst>
          </p:cNvPr>
          <p:cNvSpPr txBox="1">
            <a:spLocks/>
          </p:cNvSpPr>
          <p:nvPr/>
        </p:nvSpPr>
        <p:spPr>
          <a:xfrm>
            <a:off x="419099" y="2467039"/>
            <a:ext cx="8268610" cy="10861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b="1" dirty="0"/>
              <a:t>1960s – 2018:</a:t>
            </a:r>
            <a:r>
              <a:rPr lang="en-US" sz="2600" i="1" dirty="0"/>
              <a:t> </a:t>
            </a:r>
            <a:r>
              <a:rPr lang="en-US" sz="2600" dirty="0"/>
              <a:t>Definition of </a:t>
            </a:r>
            <a:r>
              <a:rPr lang="en-US" sz="2600" dirty="0">
                <a:solidFill>
                  <a:srgbClr val="C00000"/>
                </a:solidFill>
              </a:rPr>
              <a:t>high-dimensional </a:t>
            </a:r>
            <a:r>
              <a:rPr lang="en-US" sz="2600" dirty="0"/>
              <a:t>median with optimal </a:t>
            </a:r>
            <a:r>
              <a:rPr lang="en-US" sz="2600" dirty="0">
                <a:solidFill>
                  <a:srgbClr val="678016"/>
                </a:solidFill>
              </a:rPr>
              <a:t>confidence intervals</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F64AE3B-8E2E-40AA-A5C4-96E4D82F8CF6}"/>
                  </a:ext>
                </a:extLst>
              </p:cNvPr>
              <p:cNvSpPr txBox="1">
                <a:spLocks/>
              </p:cNvSpPr>
              <p:nvPr/>
            </p:nvSpPr>
            <p:spPr>
              <a:xfrm>
                <a:off x="426554" y="3849795"/>
                <a:ext cx="8434935" cy="10085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b="1" dirty="0">
                    <a:solidFill>
                      <a:schemeClr val="tx1"/>
                    </a:solidFill>
                  </a:rPr>
                  <a:t>Naïve algorithms</a:t>
                </a:r>
                <a:r>
                  <a:rPr lang="en-US" sz="2600" dirty="0">
                    <a:solidFill>
                      <a:schemeClr val="tx1"/>
                    </a:solidFill>
                  </a:rPr>
                  <a:t>: </a:t>
                </a:r>
                <a14:m>
                  <m:oMath xmlns:m="http://schemas.openxmlformats.org/officeDocument/2006/math">
                    <m:r>
                      <m:rPr>
                        <m:sty m:val="p"/>
                      </m:rPr>
                      <a:rPr lang="en-US" sz="2600" b="0" i="0" smtClean="0">
                        <a:solidFill>
                          <a:schemeClr val="accent4">
                            <a:lumMod val="75000"/>
                          </a:schemeClr>
                        </a:solidFill>
                        <a:latin typeface="Cambria Math" panose="02040503050406030204" pitchFamily="18" charset="0"/>
                      </a:rPr>
                      <m:t>exp</m:t>
                    </m:r>
                    <m:r>
                      <a:rPr lang="en-US" sz="2600" b="0" i="1" smtClean="0">
                        <a:solidFill>
                          <a:schemeClr val="accent4">
                            <a:lumMod val="75000"/>
                          </a:schemeClr>
                        </a:solidFill>
                        <a:latin typeface="Cambria Math" panose="02040503050406030204" pitchFamily="18" charset="0"/>
                      </a:rPr>
                      <m:t>⁡(</m:t>
                    </m:r>
                    <m:r>
                      <a:rPr lang="en-US" sz="2600" b="0" i="1" smtClean="0">
                        <a:solidFill>
                          <a:schemeClr val="accent4">
                            <a:lumMod val="75000"/>
                          </a:schemeClr>
                        </a:solidFill>
                        <a:latin typeface="Cambria Math" panose="02040503050406030204" pitchFamily="18" charset="0"/>
                      </a:rPr>
                      <m:t>𝑑𝑖𝑚𝑒𝑛𝑠𝑖𝑜𝑛</m:t>
                    </m:r>
                    <m:r>
                      <a:rPr lang="en-US" sz="2600" b="0" i="1" smtClean="0">
                        <a:solidFill>
                          <a:schemeClr val="accent4">
                            <a:lumMod val="75000"/>
                          </a:schemeClr>
                        </a:solidFill>
                        <a:latin typeface="Cambria Math" panose="02040503050406030204" pitchFamily="18" charset="0"/>
                      </a:rPr>
                      <m:t>)</m:t>
                    </m:r>
                  </m:oMath>
                </a14:m>
                <a:r>
                  <a:rPr lang="en-US" sz="2600" dirty="0">
                    <a:solidFill>
                      <a:schemeClr val="accent4">
                        <a:lumMod val="75000"/>
                      </a:schemeClr>
                    </a:solidFill>
                  </a:rPr>
                  <a:t> </a:t>
                </a:r>
                <a:r>
                  <a:rPr lang="en-US" sz="2600" dirty="0"/>
                  <a:t>time</a:t>
                </a:r>
                <a:endParaRPr lang="en-US" sz="2600" dirty="0">
                  <a:solidFill>
                    <a:schemeClr val="tx1"/>
                  </a:solidFill>
                </a:endParaRPr>
              </a:p>
            </p:txBody>
          </p:sp>
        </mc:Choice>
        <mc:Fallback xmlns="">
          <p:sp>
            <p:nvSpPr>
              <p:cNvPr id="21" name="Content Placeholder 2">
                <a:extLst>
                  <a:ext uri="{FF2B5EF4-FFF2-40B4-BE49-F238E27FC236}">
                    <a16:creationId xmlns:a16="http://schemas.microsoft.com/office/drawing/2014/main" id="{0F64AE3B-8E2E-40AA-A5C4-96E4D82F8CF6}"/>
                  </a:ext>
                </a:extLst>
              </p:cNvPr>
              <p:cNvSpPr txBox="1">
                <a:spLocks noRot="1" noChangeAspect="1" noMove="1" noResize="1" noEditPoints="1" noAdjustHandles="1" noChangeArrowheads="1" noChangeShapeType="1" noTextEdit="1"/>
              </p:cNvSpPr>
              <p:nvPr/>
            </p:nvSpPr>
            <p:spPr>
              <a:xfrm>
                <a:off x="426554" y="3849795"/>
                <a:ext cx="8434935" cy="1008528"/>
              </a:xfrm>
              <a:prstGeom prst="rect">
                <a:avLst/>
              </a:prstGeom>
              <a:blipFill>
                <a:blip r:embed="rId5"/>
                <a:stretch>
                  <a:fillRect l="-1301" t="-969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1218A35-8B5B-48BF-A530-3FB1B5CE5D29}"/>
              </a:ext>
            </a:extLst>
          </p:cNvPr>
          <p:cNvSpPr/>
          <p:nvPr/>
        </p:nvSpPr>
        <p:spPr>
          <a:xfrm>
            <a:off x="228443" y="6311286"/>
            <a:ext cx="5864243" cy="369332"/>
          </a:xfrm>
          <a:prstGeom prst="rect">
            <a:avLst/>
          </a:prstGeom>
        </p:spPr>
        <p:txBody>
          <a:bodyPr wrap="square">
            <a:spAutoFit/>
          </a:bodyPr>
          <a:lstStyle/>
          <a:p>
            <a:r>
              <a:rPr lang="en-US" dirty="0">
                <a:solidFill>
                  <a:schemeClr val="bg2">
                    <a:lumMod val="50000"/>
                  </a:schemeClr>
                </a:solidFill>
              </a:rPr>
              <a:t>[Tukey 60,…,Lugosi-Mendelson 18, Johnson-</a:t>
            </a:r>
            <a:r>
              <a:rPr lang="en-US" dirty="0" err="1">
                <a:solidFill>
                  <a:schemeClr val="bg2">
                    <a:lumMod val="50000"/>
                  </a:schemeClr>
                </a:solidFill>
              </a:rPr>
              <a:t>Preparata</a:t>
            </a:r>
            <a:r>
              <a:rPr lang="en-US" dirty="0">
                <a:solidFill>
                  <a:schemeClr val="bg2">
                    <a:lumMod val="50000"/>
                  </a:schemeClr>
                </a:solidFill>
              </a:rPr>
              <a:t> 78]</a:t>
            </a:r>
          </a:p>
        </p:txBody>
      </p:sp>
      <p:pic>
        <p:nvPicPr>
          <p:cNvPr id="12" name="Picture 11">
            <a:extLst>
              <a:ext uri="{FF2B5EF4-FFF2-40B4-BE49-F238E27FC236}">
                <a16:creationId xmlns:a16="http://schemas.microsoft.com/office/drawing/2014/main" id="{845A1C23-12D4-43DC-9A19-FD0EBB05DE67}"/>
              </a:ext>
            </a:extLst>
          </p:cNvPr>
          <p:cNvPicPr>
            <a:picLocks noChangeAspect="1"/>
          </p:cNvPicPr>
          <p:nvPr/>
        </p:nvPicPr>
        <p:blipFill>
          <a:blip r:embed="rId6"/>
          <a:stretch>
            <a:fillRect/>
          </a:stretch>
        </p:blipFill>
        <p:spPr>
          <a:xfrm>
            <a:off x="5465135" y="349262"/>
            <a:ext cx="2676299" cy="1870184"/>
          </a:xfrm>
          <a:prstGeom prst="rect">
            <a:avLst/>
          </a:prstGeom>
        </p:spPr>
      </p:pic>
      <p:sp>
        <p:nvSpPr>
          <p:cNvPr id="13" name="Content Placeholder 2">
            <a:extLst>
              <a:ext uri="{FF2B5EF4-FFF2-40B4-BE49-F238E27FC236}">
                <a16:creationId xmlns:a16="http://schemas.microsoft.com/office/drawing/2014/main" id="{03812A29-F1E9-46A5-9EFE-8464A666CD58}"/>
              </a:ext>
            </a:extLst>
          </p:cNvPr>
          <p:cNvSpPr txBox="1">
            <a:spLocks/>
          </p:cNvSpPr>
          <p:nvPr/>
        </p:nvSpPr>
        <p:spPr>
          <a:xfrm>
            <a:off x="419099" y="4936411"/>
            <a:ext cx="8434935" cy="91032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solidFill>
                  <a:schemeClr val="bg2">
                    <a:lumMod val="50000"/>
                  </a:schemeClr>
                </a:solidFill>
              </a:rPr>
              <a:t>[</a:t>
            </a:r>
            <a:r>
              <a:rPr lang="en-US" sz="2600" b="1" dirty="0">
                <a:solidFill>
                  <a:schemeClr val="bg2">
                    <a:lumMod val="50000"/>
                  </a:schemeClr>
                </a:solidFill>
              </a:rPr>
              <a:t>H</a:t>
            </a:r>
            <a:r>
              <a:rPr lang="en-US" sz="2600" dirty="0">
                <a:solidFill>
                  <a:schemeClr val="bg2">
                    <a:lumMod val="50000"/>
                  </a:schemeClr>
                </a:solidFill>
              </a:rPr>
              <a:t> Annals of Statistics 19]</a:t>
            </a:r>
            <a:r>
              <a:rPr lang="en-US" sz="2600" dirty="0"/>
              <a:t>: </a:t>
            </a:r>
            <a:r>
              <a:rPr lang="en-US" sz="2600" dirty="0">
                <a:solidFill>
                  <a:srgbClr val="C00000"/>
                </a:solidFill>
              </a:rPr>
              <a:t>High-dimensional </a:t>
            </a:r>
            <a:r>
              <a:rPr lang="en-US" sz="2600" dirty="0"/>
              <a:t>m</a:t>
            </a:r>
            <a:r>
              <a:rPr lang="en-US" sz="2600" dirty="0">
                <a:solidFill>
                  <a:schemeClr val="tx1"/>
                </a:solidFill>
              </a:rPr>
              <a:t>edian in </a:t>
            </a:r>
            <a:r>
              <a:rPr lang="en-US" sz="2600" dirty="0">
                <a:solidFill>
                  <a:schemeClr val="accent4">
                    <a:lumMod val="75000"/>
                  </a:schemeClr>
                </a:solidFill>
              </a:rPr>
              <a:t>polynomial time</a:t>
            </a:r>
            <a:r>
              <a:rPr lang="en-US" sz="2600" dirty="0">
                <a:solidFill>
                  <a:schemeClr val="tx1"/>
                </a:solidFill>
              </a:rPr>
              <a:t>!</a:t>
            </a:r>
            <a:endParaRPr lang="en-US" sz="2600" b="1" dirty="0">
              <a:solidFill>
                <a:schemeClr val="bg1">
                  <a:lumMod val="50000"/>
                </a:schemeClr>
              </a:solidFill>
            </a:endParaRPr>
          </a:p>
        </p:txBody>
      </p:sp>
      <p:sp>
        <p:nvSpPr>
          <p:cNvPr id="14" name="Rectangle: Rounded Corners 13">
            <a:extLst>
              <a:ext uri="{FF2B5EF4-FFF2-40B4-BE49-F238E27FC236}">
                <a16:creationId xmlns:a16="http://schemas.microsoft.com/office/drawing/2014/main" id="{A06EC2B8-BEEE-41E7-B7E2-B9B2B6DC075F}"/>
              </a:ext>
            </a:extLst>
          </p:cNvPr>
          <p:cNvSpPr/>
          <p:nvPr/>
        </p:nvSpPr>
        <p:spPr>
          <a:xfrm>
            <a:off x="387166" y="4780234"/>
            <a:ext cx="8337735" cy="132285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schemeClr val="tx1"/>
              </a:solidFill>
            </a:endParaRPr>
          </a:p>
        </p:txBody>
      </p:sp>
      <p:sp>
        <p:nvSpPr>
          <p:cNvPr id="11" name="Rectangle 10">
            <a:extLst>
              <a:ext uri="{FF2B5EF4-FFF2-40B4-BE49-F238E27FC236}">
                <a16:creationId xmlns:a16="http://schemas.microsoft.com/office/drawing/2014/main" id="{7906DAB4-5EFF-4FF3-9B09-102A5D31C6DD}"/>
              </a:ext>
            </a:extLst>
          </p:cNvPr>
          <p:cNvSpPr/>
          <p:nvPr/>
        </p:nvSpPr>
        <p:spPr>
          <a:xfrm>
            <a:off x="3287647" y="5427613"/>
            <a:ext cx="5116593" cy="523220"/>
          </a:xfrm>
          <a:prstGeom prst="rect">
            <a:avLst/>
          </a:prstGeom>
        </p:spPr>
        <p:txBody>
          <a:bodyPr wrap="none">
            <a:spAutoFit/>
          </a:bodyPr>
          <a:lstStyle/>
          <a:p>
            <a:r>
              <a:rPr lang="en-US" sz="2800" b="1" i="1" dirty="0">
                <a:solidFill>
                  <a:srgbClr val="C00000"/>
                </a:solidFill>
              </a:rPr>
              <a:t>First optimal confidence intervals</a:t>
            </a:r>
          </a:p>
        </p:txBody>
      </p:sp>
      <p:sp>
        <p:nvSpPr>
          <p:cNvPr id="3" name="Slide Number Placeholder 2">
            <a:extLst>
              <a:ext uri="{FF2B5EF4-FFF2-40B4-BE49-F238E27FC236}">
                <a16:creationId xmlns:a16="http://schemas.microsoft.com/office/drawing/2014/main" id="{6E2B4E72-79F9-41E9-8B01-D80F7F233A02}"/>
              </a:ext>
            </a:extLst>
          </p:cNvPr>
          <p:cNvSpPr>
            <a:spLocks noGrp="1"/>
          </p:cNvSpPr>
          <p:nvPr>
            <p:ph type="sldNum" sz="quarter" idx="12"/>
          </p:nvPr>
        </p:nvSpPr>
        <p:spPr/>
        <p:txBody>
          <a:bodyPr/>
          <a:lstStyle/>
          <a:p>
            <a:fld id="{ED922394-96B1-4130-9F58-06B799E76477}" type="slidenum">
              <a:rPr lang="en-US" smtClean="0"/>
              <a:t>47</a:t>
            </a:fld>
            <a:endParaRPr lang="en-US"/>
          </a:p>
        </p:txBody>
      </p:sp>
    </p:spTree>
    <p:extLst>
      <p:ext uri="{BB962C8B-B14F-4D97-AF65-F5344CB8AC3E}">
        <p14:creationId xmlns:p14="http://schemas.microsoft.com/office/powerpoint/2010/main" val="312961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3" grpId="0"/>
      <p:bldP spid="14"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4EC9CD-B62A-4FD4-B4F4-154C9AD536D4}"/>
                  </a:ext>
                </a:extLst>
              </p14:cNvPr>
              <p14:cNvContentPartPr/>
              <p14:nvPr/>
            </p14:nvContentPartPr>
            <p14:xfrm>
              <a:off x="5813544" y="103687"/>
              <a:ext cx="32400" cy="2520"/>
            </p14:xfrm>
          </p:contentPart>
        </mc:Choice>
        <mc:Fallback xmlns="">
          <p:pic>
            <p:nvPicPr>
              <p:cNvPr id="5" name="Ink 4">
                <a:extLst>
                  <a:ext uri="{FF2B5EF4-FFF2-40B4-BE49-F238E27FC236}">
                    <a16:creationId xmlns:a16="http://schemas.microsoft.com/office/drawing/2014/main" id="{914EC9CD-B62A-4FD4-B4F4-154C9AD536D4}"/>
                  </a:ext>
                </a:extLst>
              </p:cNvPr>
              <p:cNvPicPr/>
              <p:nvPr/>
            </p:nvPicPr>
            <p:blipFill>
              <a:blip r:embed="rId4"/>
              <a:stretch>
                <a:fillRect/>
              </a:stretch>
            </p:blipFill>
            <p:spPr>
              <a:xfrm>
                <a:off x="5804544" y="94687"/>
                <a:ext cx="50040" cy="20160"/>
              </a:xfrm>
              <a:prstGeom prst="rect">
                <a:avLst/>
              </a:prstGeom>
            </p:spPr>
          </p:pic>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86A9199-9138-42F9-A696-954C18CD07CB}"/>
                  </a:ext>
                </a:extLst>
              </p:cNvPr>
              <p:cNvSpPr txBox="1"/>
              <p:nvPr/>
            </p:nvSpPr>
            <p:spPr>
              <a:xfrm>
                <a:off x="353235" y="1665875"/>
                <a:ext cx="7749916" cy="769441"/>
              </a:xfrm>
              <a:prstGeom prst="rect">
                <a:avLst/>
              </a:prstGeom>
              <a:noFill/>
            </p:spPr>
            <p:txBody>
              <a:bodyPr wrap="square" rtlCol="0">
                <a:spAutoFit/>
              </a:bodyPr>
              <a:lstStyle/>
              <a:p>
                <a:r>
                  <a:rPr lang="en-US" sz="2200" b="1" dirty="0"/>
                  <a:t>Input: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𝑋</m:t>
                        </m:r>
                      </m:e>
                      <m:sub>
                        <m:r>
                          <a:rPr lang="en-US" sz="2200" b="0" i="1" smtClean="0">
                            <a:solidFill>
                              <a:schemeClr val="accent2"/>
                            </a:solidFill>
                            <a:latin typeface="Cambria Math" panose="02040503050406030204" pitchFamily="18" charset="0"/>
                          </a:rPr>
                          <m:t>1</m:t>
                        </m:r>
                      </m:sub>
                    </m:sSub>
                    <m:r>
                      <a:rPr lang="en-US" sz="2200" b="0" i="1" smtClean="0">
                        <a:solidFill>
                          <a:schemeClr val="accent2"/>
                        </a:solidFill>
                        <a:latin typeface="Cambria Math" panose="02040503050406030204" pitchFamily="18" charset="0"/>
                      </a:rPr>
                      <m:t>,…,</m:t>
                    </m:r>
                    <m:sSub>
                      <m:sSubPr>
                        <m:ctrlPr>
                          <a:rPr lang="en-US" sz="220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𝑋</m:t>
                        </m:r>
                      </m:e>
                      <m:sub>
                        <m:r>
                          <a:rPr lang="en-US" sz="2200" b="0" i="1" smtClean="0">
                            <a:solidFill>
                              <a:schemeClr val="accent2"/>
                            </a:solidFill>
                            <a:latin typeface="Cambria Math" panose="02040503050406030204" pitchFamily="18" charset="0"/>
                          </a:rPr>
                          <m:t>𝑛</m:t>
                        </m:r>
                      </m:sub>
                    </m:sSub>
                    <m:r>
                      <a:rPr lang="en-US" sz="2200" b="0" i="1" smtClean="0">
                        <a:solidFill>
                          <a:schemeClr val="accent2"/>
                        </a:solidFill>
                        <a:latin typeface="Cambria Math" panose="02040503050406030204" pitchFamily="18" charset="0"/>
                      </a:rPr>
                      <m:t>∼</m:t>
                    </m:r>
                    <m:r>
                      <a:rPr lang="en-US" sz="2200" b="0" i="1" smtClean="0">
                        <a:solidFill>
                          <a:schemeClr val="accent2"/>
                        </a:solidFill>
                        <a:latin typeface="Cambria Math" panose="02040503050406030204" pitchFamily="18" charset="0"/>
                      </a:rPr>
                      <m:t>𝐷</m:t>
                    </m:r>
                  </m:oMath>
                </a14:m>
                <a:r>
                  <a:rPr lang="en-US" sz="2200" dirty="0"/>
                  <a:t>, </a:t>
                </a:r>
                <a:r>
                  <a:rPr lang="en-US" sz="2200" dirty="0">
                    <a:solidFill>
                      <a:srgbClr val="C21B65"/>
                    </a:solidFill>
                  </a:rPr>
                  <a:t>finite variance </a:t>
                </a:r>
                <a:r>
                  <a:rPr lang="en-US" sz="2200" dirty="0"/>
                  <a:t>in all directions. </a:t>
                </a:r>
              </a:p>
              <a:p>
                <a:r>
                  <a:rPr lang="en-US" sz="2200" b="1" dirty="0"/>
                  <a:t>Goal: </a:t>
                </a:r>
                <a:r>
                  <a:rPr lang="en-US" sz="2200" dirty="0"/>
                  <a:t>estimate </a:t>
                </a:r>
                <a14:m>
                  <m:oMath xmlns:m="http://schemas.openxmlformats.org/officeDocument/2006/math">
                    <m:r>
                      <a:rPr lang="en-US" sz="2200" b="0" i="1" smtClean="0">
                        <a:solidFill>
                          <a:schemeClr val="accent2"/>
                        </a:solidFill>
                        <a:latin typeface="Cambria Math" panose="02040503050406030204" pitchFamily="18" charset="0"/>
                      </a:rPr>
                      <m:t>𝜇</m:t>
                    </m:r>
                    <m:r>
                      <a:rPr lang="en-US" sz="2200" b="0" i="1" smtClean="0">
                        <a:solidFill>
                          <a:schemeClr val="accent2"/>
                        </a:solidFill>
                        <a:latin typeface="Cambria Math" panose="02040503050406030204" pitchFamily="18" charset="0"/>
                      </a:rPr>
                      <m:t>= </m:t>
                    </m:r>
                    <m:sSub>
                      <m:sSubPr>
                        <m:ctrlPr>
                          <a:rPr lang="en-US" sz="2200" b="0" i="1" smtClean="0">
                            <a:solidFill>
                              <a:schemeClr val="accent2"/>
                            </a:solidFill>
                            <a:latin typeface="Cambria Math" panose="02040503050406030204" pitchFamily="18" charset="0"/>
                            <a:ea typeface="Cambria Math" panose="02040503050406030204" pitchFamily="18" charset="0"/>
                          </a:rPr>
                        </m:ctrlPr>
                      </m:sSubPr>
                      <m:e>
                        <m:r>
                          <a:rPr lang="en-US" sz="2200" b="0" i="1" smtClean="0">
                            <a:solidFill>
                              <a:schemeClr val="accent2"/>
                            </a:solidFill>
                            <a:latin typeface="Cambria Math" panose="02040503050406030204" pitchFamily="18" charset="0"/>
                            <a:ea typeface="Cambria Math" panose="02040503050406030204" pitchFamily="18" charset="0"/>
                          </a:rPr>
                          <m:t>𝔼</m:t>
                        </m:r>
                      </m:e>
                      <m:sub>
                        <m:r>
                          <a:rPr lang="en-US" sz="2200" b="0" i="1" smtClean="0">
                            <a:solidFill>
                              <a:schemeClr val="accent2"/>
                            </a:solidFill>
                            <a:latin typeface="Cambria Math" panose="02040503050406030204" pitchFamily="18" charset="0"/>
                            <a:ea typeface="Cambria Math" panose="02040503050406030204" pitchFamily="18" charset="0"/>
                          </a:rPr>
                          <m:t>𝑋</m:t>
                        </m:r>
                        <m:r>
                          <a:rPr lang="en-US" sz="2200" b="0" i="1" smtClean="0">
                            <a:solidFill>
                              <a:schemeClr val="accent2"/>
                            </a:solidFill>
                            <a:latin typeface="Cambria Math" panose="02040503050406030204" pitchFamily="18" charset="0"/>
                            <a:ea typeface="Cambria Math" panose="02040503050406030204" pitchFamily="18" charset="0"/>
                          </a:rPr>
                          <m:t>∼</m:t>
                        </m:r>
                        <m:r>
                          <a:rPr lang="en-US" sz="2200" b="0" i="1" smtClean="0">
                            <a:solidFill>
                              <a:schemeClr val="accent2"/>
                            </a:solidFill>
                            <a:latin typeface="Cambria Math" panose="02040503050406030204" pitchFamily="18" charset="0"/>
                            <a:ea typeface="Cambria Math" panose="02040503050406030204" pitchFamily="18" charset="0"/>
                          </a:rPr>
                          <m:t>𝐷</m:t>
                        </m:r>
                      </m:sub>
                    </m:sSub>
                    <m:r>
                      <a:rPr lang="en-US" sz="2200" b="0" i="1" smtClean="0">
                        <a:solidFill>
                          <a:schemeClr val="accent2"/>
                        </a:solidFill>
                        <a:latin typeface="Cambria Math" panose="02040503050406030204" pitchFamily="18" charset="0"/>
                        <a:ea typeface="Cambria Math" panose="02040503050406030204" pitchFamily="18" charset="0"/>
                      </a:rPr>
                      <m:t>𝑋</m:t>
                    </m:r>
                  </m:oMath>
                </a14:m>
                <a:r>
                  <a:rPr lang="en-US" sz="2200" dirty="0">
                    <a:solidFill>
                      <a:schemeClr val="accent2"/>
                    </a:solidFill>
                  </a:rPr>
                  <a:t> </a:t>
                </a:r>
                <a:r>
                  <a:rPr lang="en-US" sz="2200" dirty="0"/>
                  <a:t>by </a:t>
                </a:r>
                <a14:m>
                  <m:oMath xmlns:m="http://schemas.openxmlformats.org/officeDocument/2006/math">
                    <m:acc>
                      <m:accPr>
                        <m:chr m:val="̂"/>
                        <m:ctrlPr>
                          <a:rPr lang="en-US" sz="2200" i="1" smtClean="0">
                            <a:solidFill>
                              <a:schemeClr val="accent2"/>
                            </a:solidFill>
                            <a:latin typeface="Cambria Math" panose="02040503050406030204" pitchFamily="18" charset="0"/>
                          </a:rPr>
                        </m:ctrlPr>
                      </m:accPr>
                      <m:e>
                        <m:r>
                          <a:rPr lang="en-US" sz="2200" b="0" i="1" smtClean="0">
                            <a:solidFill>
                              <a:schemeClr val="accent2"/>
                            </a:solidFill>
                            <a:latin typeface="Cambria Math" panose="02040503050406030204" pitchFamily="18" charset="0"/>
                          </a:rPr>
                          <m:t>𝜇</m:t>
                        </m:r>
                      </m:e>
                    </m:acc>
                    <m:r>
                      <a:rPr lang="en-US" sz="2200" b="0" i="1" dirty="0" smtClean="0">
                        <a:solidFill>
                          <a:schemeClr val="accent2"/>
                        </a:solidFill>
                        <a:latin typeface="Cambria Math" panose="02040503050406030204" pitchFamily="18" charset="0"/>
                      </a:rPr>
                      <m:t>(</m:t>
                    </m:r>
                    <m:sSub>
                      <m:sSubPr>
                        <m:ctrlPr>
                          <a:rPr lang="en-US" sz="2200" i="1" dirty="0" smtClean="0">
                            <a:solidFill>
                              <a:schemeClr val="accent2"/>
                            </a:solidFill>
                            <a:latin typeface="Cambria Math" panose="02040503050406030204" pitchFamily="18" charset="0"/>
                          </a:rPr>
                        </m:ctrlPr>
                      </m:sSubPr>
                      <m:e>
                        <m:r>
                          <a:rPr lang="en-US" sz="2200" b="0" i="1" dirty="0" smtClean="0">
                            <a:solidFill>
                              <a:schemeClr val="accent2"/>
                            </a:solidFill>
                            <a:latin typeface="Cambria Math" panose="02040503050406030204" pitchFamily="18" charset="0"/>
                          </a:rPr>
                          <m:t>𝑋</m:t>
                        </m:r>
                      </m:e>
                      <m:sub>
                        <m:r>
                          <a:rPr lang="en-US" sz="2200" b="0" i="1" dirty="0" smtClean="0">
                            <a:solidFill>
                              <a:schemeClr val="accent2"/>
                            </a:solidFill>
                            <a:latin typeface="Cambria Math" panose="02040503050406030204" pitchFamily="18" charset="0"/>
                          </a:rPr>
                          <m:t>1</m:t>
                        </m:r>
                      </m:sub>
                    </m:sSub>
                    <m:r>
                      <a:rPr lang="en-US" sz="2200" b="0" i="1" dirty="0" smtClean="0">
                        <a:solidFill>
                          <a:schemeClr val="accent2"/>
                        </a:solidFill>
                        <a:latin typeface="Cambria Math" panose="02040503050406030204" pitchFamily="18" charset="0"/>
                      </a:rPr>
                      <m:t>,…,</m:t>
                    </m:r>
                    <m:sSub>
                      <m:sSubPr>
                        <m:ctrlPr>
                          <a:rPr lang="en-US" sz="2200" i="1" dirty="0" smtClean="0">
                            <a:solidFill>
                              <a:schemeClr val="accent2"/>
                            </a:solidFill>
                            <a:latin typeface="Cambria Math" panose="02040503050406030204" pitchFamily="18" charset="0"/>
                          </a:rPr>
                        </m:ctrlPr>
                      </m:sSubPr>
                      <m:e>
                        <m:r>
                          <a:rPr lang="en-US" sz="2200" b="0" i="1" dirty="0" smtClean="0">
                            <a:solidFill>
                              <a:schemeClr val="accent2"/>
                            </a:solidFill>
                            <a:latin typeface="Cambria Math" panose="02040503050406030204" pitchFamily="18" charset="0"/>
                          </a:rPr>
                          <m:t>𝑋</m:t>
                        </m:r>
                      </m:e>
                      <m:sub>
                        <m:r>
                          <a:rPr lang="en-US" sz="2200" b="0" i="1" dirty="0" smtClean="0">
                            <a:solidFill>
                              <a:schemeClr val="accent2"/>
                            </a:solidFill>
                            <a:latin typeface="Cambria Math" panose="02040503050406030204" pitchFamily="18" charset="0"/>
                          </a:rPr>
                          <m:t>𝑛</m:t>
                        </m:r>
                      </m:sub>
                    </m:sSub>
                    <m:r>
                      <a:rPr lang="en-US" sz="2200" b="0" i="1" dirty="0" smtClean="0">
                        <a:solidFill>
                          <a:schemeClr val="accent2"/>
                        </a:solidFill>
                        <a:latin typeface="Cambria Math" panose="02040503050406030204" pitchFamily="18" charset="0"/>
                      </a:rPr>
                      <m:t>)</m:t>
                    </m:r>
                  </m:oMath>
                </a14:m>
                <a:endParaRPr lang="en-US" sz="2200" dirty="0">
                  <a:solidFill>
                    <a:schemeClr val="accent2"/>
                  </a:solidFill>
                </a:endParaRPr>
              </a:p>
            </p:txBody>
          </p:sp>
        </mc:Choice>
        <mc:Fallback>
          <p:sp>
            <p:nvSpPr>
              <p:cNvPr id="11" name="TextBox 10">
                <a:extLst>
                  <a:ext uri="{FF2B5EF4-FFF2-40B4-BE49-F238E27FC236}">
                    <a16:creationId xmlns:a16="http://schemas.microsoft.com/office/drawing/2014/main" id="{886A9199-9138-42F9-A696-954C18CD07CB}"/>
                  </a:ext>
                </a:extLst>
              </p:cNvPr>
              <p:cNvSpPr txBox="1">
                <a:spLocks noRot="1" noChangeAspect="1" noMove="1" noResize="1" noEditPoints="1" noAdjustHandles="1" noChangeArrowheads="1" noChangeShapeType="1" noTextEdit="1"/>
              </p:cNvSpPr>
              <p:nvPr/>
            </p:nvSpPr>
            <p:spPr>
              <a:xfrm>
                <a:off x="353235" y="1665875"/>
                <a:ext cx="7749916" cy="769441"/>
              </a:xfrm>
              <a:prstGeom prst="rect">
                <a:avLst/>
              </a:prstGeom>
              <a:blipFill>
                <a:blip r:embed="rId5"/>
                <a:stretch>
                  <a:fillRect l="-1023" t="-4762"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AE9210-4E2A-4D55-A10F-ECA0F03807C6}"/>
                  </a:ext>
                </a:extLst>
              </p:cNvPr>
              <p:cNvSpPr txBox="1"/>
              <p:nvPr/>
            </p:nvSpPr>
            <p:spPr>
              <a:xfrm>
                <a:off x="353235" y="2756842"/>
                <a:ext cx="6429766" cy="1138773"/>
              </a:xfrm>
              <a:prstGeom prst="rect">
                <a:avLst/>
              </a:prstGeom>
              <a:noFill/>
            </p:spPr>
            <p:txBody>
              <a:bodyPr wrap="square" rtlCol="0">
                <a:spAutoFit/>
              </a:bodyPr>
              <a:lstStyle/>
              <a:p>
                <a:r>
                  <a:rPr lang="en-US" sz="2400" b="1" dirty="0"/>
                  <a:t>Identifiability</a:t>
                </a:r>
                <a:r>
                  <a:rPr lang="en-US" sz="2400" dirty="0"/>
                  <a:t>: high-dimensional </a:t>
                </a:r>
                <a:r>
                  <a:rPr lang="en-US" sz="2400" i="1" dirty="0"/>
                  <a:t>median</a:t>
                </a:r>
                <a:r>
                  <a:rPr lang="en-US" sz="2400" b="1" dirty="0"/>
                  <a:t> </a:t>
                </a:r>
                <a:r>
                  <a:rPr lang="en-US" sz="2400" dirty="0"/>
                  <a:t>of </a:t>
                </a:r>
                <a14:m>
                  <m:oMath xmlns:m="http://schemas.openxmlformats.org/officeDocument/2006/math">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𝑋</m:t>
                        </m:r>
                      </m:e>
                      <m:sub>
                        <m:r>
                          <a:rPr lang="en-US" sz="2400" b="0" i="1" smtClean="0">
                            <a:solidFill>
                              <a:schemeClr val="accent2"/>
                            </a:solidFill>
                            <a:latin typeface="Cambria Math" panose="02040503050406030204" pitchFamily="18" charset="0"/>
                          </a:rPr>
                          <m:t>1</m:t>
                        </m:r>
                      </m:sub>
                    </m:sSub>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𝑋</m:t>
                        </m:r>
                      </m:e>
                      <m:sub>
                        <m:r>
                          <a:rPr lang="en-US" sz="2400" b="0" i="1" smtClean="0">
                            <a:solidFill>
                              <a:schemeClr val="accent2"/>
                            </a:solidFill>
                            <a:latin typeface="Cambria Math" panose="02040503050406030204" pitchFamily="18" charset="0"/>
                          </a:rPr>
                          <m:t>𝑛</m:t>
                        </m:r>
                      </m:sub>
                    </m:sSub>
                  </m:oMath>
                </a14:m>
                <a:r>
                  <a:rPr lang="en-US" sz="2400" dirty="0"/>
                  <a:t> identifies </a:t>
                </a:r>
                <a14:m>
                  <m:oMath xmlns:m="http://schemas.openxmlformats.org/officeDocument/2006/math">
                    <m:r>
                      <a:rPr lang="en-US" sz="2400" b="0" i="1" smtClean="0">
                        <a:solidFill>
                          <a:schemeClr val="accent2"/>
                        </a:solidFill>
                        <a:latin typeface="Cambria Math" panose="02040503050406030204" pitchFamily="18" charset="0"/>
                      </a:rPr>
                      <m:t>𝜇</m:t>
                    </m:r>
                  </m:oMath>
                </a14:m>
                <a:r>
                  <a:rPr lang="en-US" sz="2400" dirty="0"/>
                  <a:t> up to optimal error </a:t>
                </a:r>
              </a:p>
              <a:p>
                <a:r>
                  <a:rPr lang="en-US" sz="2000" dirty="0">
                    <a:solidFill>
                      <a:schemeClr val="bg2">
                        <a:lumMod val="50000"/>
                      </a:schemeClr>
                    </a:solidFill>
                  </a:rPr>
                  <a:t>[Lugosi-Mendelson Annals of Statistics 18]</a:t>
                </a:r>
              </a:p>
            </p:txBody>
          </p:sp>
        </mc:Choice>
        <mc:Fallback xmlns="">
          <p:sp>
            <p:nvSpPr>
              <p:cNvPr id="17" name="TextBox 16">
                <a:extLst>
                  <a:ext uri="{FF2B5EF4-FFF2-40B4-BE49-F238E27FC236}">
                    <a16:creationId xmlns:a16="http://schemas.microsoft.com/office/drawing/2014/main" id="{C9AE9210-4E2A-4D55-A10F-ECA0F03807C6}"/>
                  </a:ext>
                </a:extLst>
              </p:cNvPr>
              <p:cNvSpPr txBox="1">
                <a:spLocks noRot="1" noChangeAspect="1" noMove="1" noResize="1" noEditPoints="1" noAdjustHandles="1" noChangeArrowheads="1" noChangeShapeType="1" noTextEdit="1"/>
              </p:cNvSpPr>
              <p:nvPr/>
            </p:nvSpPr>
            <p:spPr>
              <a:xfrm>
                <a:off x="353235" y="2756842"/>
                <a:ext cx="6429766" cy="1138773"/>
              </a:xfrm>
              <a:prstGeom prst="rect">
                <a:avLst/>
              </a:prstGeom>
              <a:blipFill>
                <a:blip r:embed="rId7"/>
                <a:stretch>
                  <a:fillRect l="-1517" t="-4278" b="-8556"/>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8D025F1D-436A-4157-A634-1685E53E685C}"/>
              </a:ext>
            </a:extLst>
          </p:cNvPr>
          <p:cNvSpPr/>
          <p:nvPr/>
        </p:nvSpPr>
        <p:spPr>
          <a:xfrm>
            <a:off x="364253" y="4134045"/>
            <a:ext cx="8151095" cy="2309597"/>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Strategy: Proofs to Algorithms!</a:t>
            </a:r>
          </a:p>
          <a:p>
            <a:pPr algn="ctr"/>
            <a:endParaRPr lang="en-US" sz="2400" b="1" dirty="0">
              <a:solidFill>
                <a:srgbClr val="FF0000"/>
              </a:solidFill>
            </a:endParaRPr>
          </a:p>
          <a:p>
            <a:pPr algn="ctr"/>
            <a:r>
              <a:rPr lang="en-US" sz="2400" b="1" dirty="0">
                <a:solidFill>
                  <a:srgbClr val="FF0000"/>
                </a:solidFill>
              </a:rPr>
              <a:t>Polynomials can talk about medians!</a:t>
            </a:r>
          </a:p>
        </p:txBody>
      </p:sp>
      <p:sp>
        <p:nvSpPr>
          <p:cNvPr id="21" name="Content Placeholder 2">
            <a:extLst>
              <a:ext uri="{FF2B5EF4-FFF2-40B4-BE49-F238E27FC236}">
                <a16:creationId xmlns:a16="http://schemas.microsoft.com/office/drawing/2014/main" id="{6BFED7CE-0AA9-45CF-A49C-E34E1A9A5EF0}"/>
              </a:ext>
            </a:extLst>
          </p:cNvPr>
          <p:cNvSpPr txBox="1">
            <a:spLocks/>
          </p:cNvSpPr>
          <p:nvPr/>
        </p:nvSpPr>
        <p:spPr>
          <a:xfrm>
            <a:off x="419099" y="385653"/>
            <a:ext cx="8434935" cy="91032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solidFill>
                  <a:schemeClr val="bg2">
                    <a:lumMod val="50000"/>
                  </a:schemeClr>
                </a:solidFill>
              </a:rPr>
              <a:t>[</a:t>
            </a:r>
            <a:r>
              <a:rPr lang="en-US" sz="2600" b="1" dirty="0">
                <a:solidFill>
                  <a:schemeClr val="bg2">
                    <a:lumMod val="50000"/>
                  </a:schemeClr>
                </a:solidFill>
              </a:rPr>
              <a:t>H</a:t>
            </a:r>
            <a:r>
              <a:rPr lang="en-US" sz="2600" dirty="0">
                <a:solidFill>
                  <a:schemeClr val="bg2">
                    <a:lumMod val="50000"/>
                  </a:schemeClr>
                </a:solidFill>
              </a:rPr>
              <a:t> Annals of Statistics 19]</a:t>
            </a:r>
            <a:r>
              <a:rPr lang="en-US" sz="2600" dirty="0"/>
              <a:t>: </a:t>
            </a:r>
            <a:r>
              <a:rPr lang="en-US" sz="2600" dirty="0">
                <a:solidFill>
                  <a:srgbClr val="C00000"/>
                </a:solidFill>
              </a:rPr>
              <a:t>High-dimensional </a:t>
            </a:r>
            <a:r>
              <a:rPr lang="en-US" sz="2600" dirty="0"/>
              <a:t>m</a:t>
            </a:r>
            <a:r>
              <a:rPr lang="en-US" sz="2600" dirty="0">
                <a:solidFill>
                  <a:schemeClr val="tx1"/>
                </a:solidFill>
              </a:rPr>
              <a:t>edian in </a:t>
            </a:r>
            <a:r>
              <a:rPr lang="en-US" sz="2600" dirty="0">
                <a:solidFill>
                  <a:schemeClr val="accent4">
                    <a:lumMod val="75000"/>
                  </a:schemeClr>
                </a:solidFill>
              </a:rPr>
              <a:t>polynomial time</a:t>
            </a:r>
            <a:r>
              <a:rPr lang="en-US" sz="2600" dirty="0">
                <a:solidFill>
                  <a:schemeClr val="tx1"/>
                </a:solidFill>
              </a:rPr>
              <a:t>!</a:t>
            </a:r>
            <a:endParaRPr lang="en-US" sz="2600" b="1" dirty="0">
              <a:solidFill>
                <a:schemeClr val="bg1">
                  <a:lumMod val="50000"/>
                </a:schemeClr>
              </a:solidFill>
            </a:endParaRPr>
          </a:p>
        </p:txBody>
      </p:sp>
      <p:sp>
        <p:nvSpPr>
          <p:cNvPr id="22" name="Rectangle: Rounded Corners 21">
            <a:extLst>
              <a:ext uri="{FF2B5EF4-FFF2-40B4-BE49-F238E27FC236}">
                <a16:creationId xmlns:a16="http://schemas.microsoft.com/office/drawing/2014/main" id="{72C1F02F-6CD6-4078-AAE6-F4A461031FDB}"/>
              </a:ext>
            </a:extLst>
          </p:cNvPr>
          <p:cNvSpPr/>
          <p:nvPr/>
        </p:nvSpPr>
        <p:spPr>
          <a:xfrm>
            <a:off x="387166" y="229476"/>
            <a:ext cx="8337735" cy="132285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schemeClr val="tx1"/>
              </a:solidFill>
            </a:endParaRPr>
          </a:p>
        </p:txBody>
      </p:sp>
      <p:pic>
        <p:nvPicPr>
          <p:cNvPr id="4" name="Picture 3">
            <a:extLst>
              <a:ext uri="{FF2B5EF4-FFF2-40B4-BE49-F238E27FC236}">
                <a16:creationId xmlns:a16="http://schemas.microsoft.com/office/drawing/2014/main" id="{A9578926-0CEF-43A4-9B0A-0F72810DB4C5}"/>
              </a:ext>
            </a:extLst>
          </p:cNvPr>
          <p:cNvPicPr>
            <a:picLocks noChangeAspect="1"/>
          </p:cNvPicPr>
          <p:nvPr/>
        </p:nvPicPr>
        <p:blipFill>
          <a:blip r:embed="rId8"/>
          <a:stretch>
            <a:fillRect/>
          </a:stretch>
        </p:blipFill>
        <p:spPr>
          <a:xfrm>
            <a:off x="5845944" y="2309885"/>
            <a:ext cx="3044623" cy="1567806"/>
          </a:xfrm>
          <a:prstGeom prst="rect">
            <a:avLst/>
          </a:prstGeom>
        </p:spPr>
      </p:pic>
      <p:sp>
        <p:nvSpPr>
          <p:cNvPr id="25" name="Rectangle 24">
            <a:extLst>
              <a:ext uri="{FF2B5EF4-FFF2-40B4-BE49-F238E27FC236}">
                <a16:creationId xmlns:a16="http://schemas.microsoft.com/office/drawing/2014/main" id="{E1D0AEA2-A287-45B8-93D7-3599CF068375}"/>
              </a:ext>
            </a:extLst>
          </p:cNvPr>
          <p:cNvSpPr/>
          <p:nvPr/>
        </p:nvSpPr>
        <p:spPr>
          <a:xfrm>
            <a:off x="3287647" y="855594"/>
            <a:ext cx="5116593" cy="523220"/>
          </a:xfrm>
          <a:prstGeom prst="rect">
            <a:avLst/>
          </a:prstGeom>
        </p:spPr>
        <p:txBody>
          <a:bodyPr wrap="none">
            <a:spAutoFit/>
          </a:bodyPr>
          <a:lstStyle/>
          <a:p>
            <a:r>
              <a:rPr lang="en-US" sz="2800" b="1" i="1" dirty="0">
                <a:solidFill>
                  <a:srgbClr val="C00000"/>
                </a:solidFill>
              </a:rPr>
              <a:t>First optimal confidence intervals</a:t>
            </a:r>
          </a:p>
        </p:txBody>
      </p:sp>
      <p:sp>
        <p:nvSpPr>
          <p:cNvPr id="6" name="Slide Number Placeholder 5">
            <a:extLst>
              <a:ext uri="{FF2B5EF4-FFF2-40B4-BE49-F238E27FC236}">
                <a16:creationId xmlns:a16="http://schemas.microsoft.com/office/drawing/2014/main" id="{28CCD098-8D81-4FC8-8C09-3AB8693FB473}"/>
              </a:ext>
            </a:extLst>
          </p:cNvPr>
          <p:cNvSpPr>
            <a:spLocks noGrp="1"/>
          </p:cNvSpPr>
          <p:nvPr>
            <p:ph type="sldNum" sz="quarter" idx="12"/>
          </p:nvPr>
        </p:nvSpPr>
        <p:spPr/>
        <p:txBody>
          <a:bodyPr/>
          <a:lstStyle/>
          <a:p>
            <a:fld id="{ED922394-96B1-4130-9F58-06B799E76477}" type="slidenum">
              <a:rPr lang="en-US" smtClean="0"/>
              <a:t>48</a:t>
            </a:fld>
            <a:endParaRPr lang="en-US"/>
          </a:p>
        </p:txBody>
      </p:sp>
    </p:spTree>
    <p:extLst>
      <p:ext uri="{BB962C8B-B14F-4D97-AF65-F5344CB8AC3E}">
        <p14:creationId xmlns:p14="http://schemas.microsoft.com/office/powerpoint/2010/main" val="40247942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D36E-AE21-4888-92B1-CF2CBF6BB3AB}"/>
              </a:ext>
            </a:extLst>
          </p:cNvPr>
          <p:cNvSpPr>
            <a:spLocks noGrp="1"/>
          </p:cNvSpPr>
          <p:nvPr>
            <p:ph type="title"/>
          </p:nvPr>
        </p:nvSpPr>
        <p:spPr>
          <a:xfrm>
            <a:off x="628650" y="1645603"/>
            <a:ext cx="7886700" cy="3566793"/>
          </a:xfrm>
        </p:spPr>
        <p:txBody>
          <a:bodyPr>
            <a:normAutofit fontScale="90000"/>
          </a:bodyPr>
          <a:lstStyle/>
          <a:p>
            <a:pPr algn="ctr"/>
            <a:r>
              <a:rPr lang="en-US" dirty="0"/>
              <a:t>Beyond the Mean: </a:t>
            </a:r>
            <a:br>
              <a:rPr lang="en-US" dirty="0"/>
            </a:br>
            <a:r>
              <a:rPr lang="en-US" dirty="0"/>
              <a:t>Regression and Covariance Estimation</a:t>
            </a:r>
            <a:br>
              <a:rPr lang="en-US" dirty="0"/>
            </a:br>
            <a:br>
              <a:rPr lang="en-US" dirty="0"/>
            </a:br>
            <a:r>
              <a:rPr lang="en-US" dirty="0">
                <a:solidFill>
                  <a:schemeClr val="bg2">
                    <a:lumMod val="50000"/>
                  </a:schemeClr>
                </a:solidFill>
              </a:rPr>
              <a:t>[</a:t>
            </a:r>
            <a:r>
              <a:rPr lang="en-US" dirty="0" err="1">
                <a:solidFill>
                  <a:schemeClr val="bg2">
                    <a:lumMod val="50000"/>
                  </a:schemeClr>
                </a:solidFill>
              </a:rPr>
              <a:t>Cherapanamjeri</a:t>
            </a:r>
            <a:r>
              <a:rPr lang="en-US" dirty="0">
                <a:solidFill>
                  <a:schemeClr val="bg2">
                    <a:lumMod val="50000"/>
                  </a:schemeClr>
                </a:solidFill>
              </a:rPr>
              <a:t>-</a:t>
            </a:r>
            <a:r>
              <a:rPr lang="en-US" b="1" dirty="0">
                <a:solidFill>
                  <a:schemeClr val="bg2">
                    <a:lumMod val="50000"/>
                  </a:schemeClr>
                </a:solidFill>
              </a:rPr>
              <a:t>H-</a:t>
            </a:r>
            <a:r>
              <a:rPr lang="en-US" dirty="0" err="1">
                <a:solidFill>
                  <a:schemeClr val="bg2">
                    <a:lumMod val="50000"/>
                  </a:schemeClr>
                </a:solidFill>
              </a:rPr>
              <a:t>Kathuria</a:t>
            </a:r>
            <a:r>
              <a:rPr lang="en-US" dirty="0">
                <a:solidFill>
                  <a:schemeClr val="bg2">
                    <a:lumMod val="50000"/>
                  </a:schemeClr>
                </a:solidFill>
              </a:rPr>
              <a:t>-Raghavendra-</a:t>
            </a:r>
            <a:r>
              <a:rPr lang="en-US" dirty="0" err="1">
                <a:solidFill>
                  <a:schemeClr val="bg2">
                    <a:lumMod val="50000"/>
                  </a:schemeClr>
                </a:solidFill>
              </a:rPr>
              <a:t>Tripuraneni</a:t>
            </a:r>
            <a:r>
              <a:rPr lang="en-US" dirty="0">
                <a:solidFill>
                  <a:schemeClr val="bg2">
                    <a:lumMod val="50000"/>
                  </a:schemeClr>
                </a:solidFill>
              </a:rPr>
              <a:t> STOC 20]</a:t>
            </a:r>
            <a:endParaRPr lang="en-US" dirty="0"/>
          </a:p>
        </p:txBody>
      </p:sp>
      <p:sp>
        <p:nvSpPr>
          <p:cNvPr id="3" name="Slide Number Placeholder 2">
            <a:extLst>
              <a:ext uri="{FF2B5EF4-FFF2-40B4-BE49-F238E27FC236}">
                <a16:creationId xmlns:a16="http://schemas.microsoft.com/office/drawing/2014/main" id="{31A7C8E3-6A52-4787-9485-D3358BF7C284}"/>
              </a:ext>
            </a:extLst>
          </p:cNvPr>
          <p:cNvSpPr>
            <a:spLocks noGrp="1"/>
          </p:cNvSpPr>
          <p:nvPr>
            <p:ph type="sldNum" sz="quarter" idx="12"/>
          </p:nvPr>
        </p:nvSpPr>
        <p:spPr/>
        <p:txBody>
          <a:bodyPr/>
          <a:lstStyle/>
          <a:p>
            <a:fld id="{ED922394-96B1-4130-9F58-06B799E76477}" type="slidenum">
              <a:rPr lang="en-US" smtClean="0"/>
              <a:t>49</a:t>
            </a:fld>
            <a:endParaRPr lang="en-US"/>
          </a:p>
        </p:txBody>
      </p:sp>
    </p:spTree>
    <p:extLst>
      <p:ext uri="{BB962C8B-B14F-4D97-AF65-F5344CB8AC3E}">
        <p14:creationId xmlns:p14="http://schemas.microsoft.com/office/powerpoint/2010/main" val="428930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5371CE-3989-4579-9919-C0ABC2301DB8}"/>
              </a:ext>
            </a:extLst>
          </p:cNvPr>
          <p:cNvPicPr>
            <a:picLocks noChangeAspect="1"/>
          </p:cNvPicPr>
          <p:nvPr/>
        </p:nvPicPr>
        <p:blipFill>
          <a:blip r:embed="rId3"/>
          <a:stretch>
            <a:fillRect/>
          </a:stretch>
        </p:blipFill>
        <p:spPr>
          <a:xfrm>
            <a:off x="6590180" y="723050"/>
            <a:ext cx="942526" cy="677444"/>
          </a:xfrm>
          <a:prstGeom prst="rect">
            <a:avLst/>
          </a:prstGeom>
          <a:ln w="38100" cap="rnd">
            <a:solidFill>
              <a:schemeClr val="bg2">
                <a:lumMod val="50000"/>
              </a:schemeClr>
            </a:solidFill>
            <a:round/>
            <a:extLst>
              <a:ext uri="{C807C97D-BFC1-408E-A445-0C87EB9F89A2}">
                <ask:lineSketchStyleProps xmlns:ask="http://schemas.microsoft.com/office/drawing/2018/sketchyshapes" sd="1219033472">
                  <a:custGeom>
                    <a:avLst/>
                    <a:gdLst>
                      <a:gd name="connsiteX0" fmla="*/ 0 w 2928959"/>
                      <a:gd name="connsiteY0" fmla="*/ 0 h 1852626"/>
                      <a:gd name="connsiteX1" fmla="*/ 527213 w 2928959"/>
                      <a:gd name="connsiteY1" fmla="*/ 0 h 1852626"/>
                      <a:gd name="connsiteX2" fmla="*/ 1142294 w 2928959"/>
                      <a:gd name="connsiteY2" fmla="*/ 0 h 1852626"/>
                      <a:gd name="connsiteX3" fmla="*/ 1698796 w 2928959"/>
                      <a:gd name="connsiteY3" fmla="*/ 0 h 1852626"/>
                      <a:gd name="connsiteX4" fmla="*/ 2226009 w 2928959"/>
                      <a:gd name="connsiteY4" fmla="*/ 0 h 1852626"/>
                      <a:gd name="connsiteX5" fmla="*/ 2928959 w 2928959"/>
                      <a:gd name="connsiteY5" fmla="*/ 0 h 1852626"/>
                      <a:gd name="connsiteX6" fmla="*/ 2928959 w 2928959"/>
                      <a:gd name="connsiteY6" fmla="*/ 463157 h 1852626"/>
                      <a:gd name="connsiteX7" fmla="*/ 2928959 w 2928959"/>
                      <a:gd name="connsiteY7" fmla="*/ 926313 h 1852626"/>
                      <a:gd name="connsiteX8" fmla="*/ 2928959 w 2928959"/>
                      <a:gd name="connsiteY8" fmla="*/ 1352417 h 1852626"/>
                      <a:gd name="connsiteX9" fmla="*/ 2928959 w 2928959"/>
                      <a:gd name="connsiteY9" fmla="*/ 1852626 h 1852626"/>
                      <a:gd name="connsiteX10" fmla="*/ 2401746 w 2928959"/>
                      <a:gd name="connsiteY10" fmla="*/ 1852626 h 1852626"/>
                      <a:gd name="connsiteX11" fmla="*/ 1903823 w 2928959"/>
                      <a:gd name="connsiteY11" fmla="*/ 1852626 h 1852626"/>
                      <a:gd name="connsiteX12" fmla="*/ 1288742 w 2928959"/>
                      <a:gd name="connsiteY12" fmla="*/ 1852626 h 1852626"/>
                      <a:gd name="connsiteX13" fmla="*/ 761529 w 2928959"/>
                      <a:gd name="connsiteY13" fmla="*/ 1852626 h 1852626"/>
                      <a:gd name="connsiteX14" fmla="*/ 0 w 2928959"/>
                      <a:gd name="connsiteY14" fmla="*/ 1852626 h 1852626"/>
                      <a:gd name="connsiteX15" fmla="*/ 0 w 2928959"/>
                      <a:gd name="connsiteY15" fmla="*/ 1352417 h 1852626"/>
                      <a:gd name="connsiteX16" fmla="*/ 0 w 2928959"/>
                      <a:gd name="connsiteY16" fmla="*/ 926313 h 1852626"/>
                      <a:gd name="connsiteX17" fmla="*/ 0 w 2928959"/>
                      <a:gd name="connsiteY17" fmla="*/ 444630 h 1852626"/>
                      <a:gd name="connsiteX18" fmla="*/ 0 w 2928959"/>
                      <a:gd name="connsiteY18" fmla="*/ 0 h 18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8959" h="1852626" fill="none" extrusionOk="0">
                        <a:moveTo>
                          <a:pt x="0" y="0"/>
                        </a:moveTo>
                        <a:cubicBezTo>
                          <a:pt x="225897" y="-28325"/>
                          <a:pt x="363463" y="18280"/>
                          <a:pt x="527213" y="0"/>
                        </a:cubicBezTo>
                        <a:cubicBezTo>
                          <a:pt x="690963" y="-18280"/>
                          <a:pt x="887058" y="20929"/>
                          <a:pt x="1142294" y="0"/>
                        </a:cubicBezTo>
                        <a:cubicBezTo>
                          <a:pt x="1397530" y="-20929"/>
                          <a:pt x="1457989" y="62549"/>
                          <a:pt x="1698796" y="0"/>
                        </a:cubicBezTo>
                        <a:cubicBezTo>
                          <a:pt x="1939603" y="-62549"/>
                          <a:pt x="2040408" y="10093"/>
                          <a:pt x="2226009" y="0"/>
                        </a:cubicBezTo>
                        <a:cubicBezTo>
                          <a:pt x="2411610" y="-10093"/>
                          <a:pt x="2708268" y="51486"/>
                          <a:pt x="2928959" y="0"/>
                        </a:cubicBezTo>
                        <a:cubicBezTo>
                          <a:pt x="2963842" y="186371"/>
                          <a:pt x="2874174" y="321644"/>
                          <a:pt x="2928959" y="463157"/>
                        </a:cubicBezTo>
                        <a:cubicBezTo>
                          <a:pt x="2983744" y="604670"/>
                          <a:pt x="2926899" y="775419"/>
                          <a:pt x="2928959" y="926313"/>
                        </a:cubicBezTo>
                        <a:cubicBezTo>
                          <a:pt x="2931019" y="1077207"/>
                          <a:pt x="2899274" y="1217739"/>
                          <a:pt x="2928959" y="1352417"/>
                        </a:cubicBezTo>
                        <a:cubicBezTo>
                          <a:pt x="2958644" y="1487095"/>
                          <a:pt x="2910815" y="1681006"/>
                          <a:pt x="2928959" y="1852626"/>
                        </a:cubicBezTo>
                        <a:cubicBezTo>
                          <a:pt x="2675577" y="1901690"/>
                          <a:pt x="2514987" y="1834003"/>
                          <a:pt x="2401746" y="1852626"/>
                        </a:cubicBezTo>
                        <a:cubicBezTo>
                          <a:pt x="2288505" y="1871249"/>
                          <a:pt x="2148600" y="1824427"/>
                          <a:pt x="1903823" y="1852626"/>
                        </a:cubicBezTo>
                        <a:cubicBezTo>
                          <a:pt x="1659046" y="1880825"/>
                          <a:pt x="1429714" y="1785161"/>
                          <a:pt x="1288742" y="1852626"/>
                        </a:cubicBezTo>
                        <a:cubicBezTo>
                          <a:pt x="1147770" y="1920091"/>
                          <a:pt x="1001179" y="1838509"/>
                          <a:pt x="761529" y="1852626"/>
                        </a:cubicBezTo>
                        <a:cubicBezTo>
                          <a:pt x="521879" y="1866743"/>
                          <a:pt x="380600" y="1799282"/>
                          <a:pt x="0" y="1852626"/>
                        </a:cubicBezTo>
                        <a:cubicBezTo>
                          <a:pt x="-52038" y="1719032"/>
                          <a:pt x="53999" y="1545221"/>
                          <a:pt x="0" y="1352417"/>
                        </a:cubicBezTo>
                        <a:cubicBezTo>
                          <a:pt x="-53999" y="1159613"/>
                          <a:pt x="42556" y="1030311"/>
                          <a:pt x="0" y="926313"/>
                        </a:cubicBezTo>
                        <a:cubicBezTo>
                          <a:pt x="-42556" y="822315"/>
                          <a:pt x="6807" y="548356"/>
                          <a:pt x="0" y="444630"/>
                        </a:cubicBezTo>
                        <a:cubicBezTo>
                          <a:pt x="-6807" y="340904"/>
                          <a:pt x="34181" y="147739"/>
                          <a:pt x="0" y="0"/>
                        </a:cubicBezTo>
                        <a:close/>
                      </a:path>
                      <a:path w="2928959" h="1852626" stroke="0" extrusionOk="0">
                        <a:moveTo>
                          <a:pt x="0" y="0"/>
                        </a:moveTo>
                        <a:cubicBezTo>
                          <a:pt x="230639" y="-46008"/>
                          <a:pt x="362404" y="4623"/>
                          <a:pt x="556502" y="0"/>
                        </a:cubicBezTo>
                        <a:cubicBezTo>
                          <a:pt x="750600" y="-4623"/>
                          <a:pt x="948743" y="27086"/>
                          <a:pt x="1054425" y="0"/>
                        </a:cubicBezTo>
                        <a:cubicBezTo>
                          <a:pt x="1160107" y="-27086"/>
                          <a:pt x="1445219" y="27370"/>
                          <a:pt x="1698796" y="0"/>
                        </a:cubicBezTo>
                        <a:cubicBezTo>
                          <a:pt x="1952373" y="-27370"/>
                          <a:pt x="2043240" y="4975"/>
                          <a:pt x="2255298" y="0"/>
                        </a:cubicBezTo>
                        <a:cubicBezTo>
                          <a:pt x="2467356" y="-4975"/>
                          <a:pt x="2761886" y="61565"/>
                          <a:pt x="2928959" y="0"/>
                        </a:cubicBezTo>
                        <a:cubicBezTo>
                          <a:pt x="2976995" y="234780"/>
                          <a:pt x="2910616" y="256626"/>
                          <a:pt x="2928959" y="500209"/>
                        </a:cubicBezTo>
                        <a:cubicBezTo>
                          <a:pt x="2947302" y="743792"/>
                          <a:pt x="2907493" y="795757"/>
                          <a:pt x="2928959" y="963366"/>
                        </a:cubicBezTo>
                        <a:cubicBezTo>
                          <a:pt x="2950425" y="1130975"/>
                          <a:pt x="2876138" y="1225403"/>
                          <a:pt x="2928959" y="1426522"/>
                        </a:cubicBezTo>
                        <a:cubicBezTo>
                          <a:pt x="2981780" y="1627641"/>
                          <a:pt x="2928226" y="1663574"/>
                          <a:pt x="2928959" y="1852626"/>
                        </a:cubicBezTo>
                        <a:cubicBezTo>
                          <a:pt x="2787344" y="1876762"/>
                          <a:pt x="2591409" y="1791560"/>
                          <a:pt x="2401746" y="1852626"/>
                        </a:cubicBezTo>
                        <a:cubicBezTo>
                          <a:pt x="2212083" y="1913692"/>
                          <a:pt x="2020625" y="1839101"/>
                          <a:pt x="1815955" y="1852626"/>
                        </a:cubicBezTo>
                        <a:cubicBezTo>
                          <a:pt x="1611285" y="1866151"/>
                          <a:pt x="1488925" y="1799950"/>
                          <a:pt x="1259452" y="1852626"/>
                        </a:cubicBezTo>
                        <a:cubicBezTo>
                          <a:pt x="1029979" y="1905302"/>
                          <a:pt x="814577" y="1807324"/>
                          <a:pt x="615081" y="1852626"/>
                        </a:cubicBezTo>
                        <a:cubicBezTo>
                          <a:pt x="415585" y="1897928"/>
                          <a:pt x="207967" y="1843856"/>
                          <a:pt x="0" y="1852626"/>
                        </a:cubicBezTo>
                        <a:cubicBezTo>
                          <a:pt x="-32423" y="1732461"/>
                          <a:pt x="42924" y="1560145"/>
                          <a:pt x="0" y="1426522"/>
                        </a:cubicBezTo>
                        <a:cubicBezTo>
                          <a:pt x="-42924" y="1292899"/>
                          <a:pt x="53903" y="1057229"/>
                          <a:pt x="0" y="963366"/>
                        </a:cubicBezTo>
                        <a:cubicBezTo>
                          <a:pt x="-53903" y="869503"/>
                          <a:pt x="7007" y="639372"/>
                          <a:pt x="0" y="518735"/>
                        </a:cubicBezTo>
                        <a:cubicBezTo>
                          <a:pt x="-7007" y="398098"/>
                          <a:pt x="35456" y="152301"/>
                          <a:pt x="0" y="0"/>
                        </a:cubicBezTo>
                        <a:close/>
                      </a:path>
                    </a:pathLst>
                  </a:custGeom>
                  <ask:type>
                    <ask:lineSketchNone/>
                  </ask:type>
                </ask:lineSketchStyleProps>
              </a:ext>
            </a:extLst>
          </a:ln>
        </p:spPr>
      </p:pic>
      <p:pic>
        <p:nvPicPr>
          <p:cNvPr id="6" name="Picture 5">
            <a:extLst>
              <a:ext uri="{FF2B5EF4-FFF2-40B4-BE49-F238E27FC236}">
                <a16:creationId xmlns:a16="http://schemas.microsoft.com/office/drawing/2014/main" id="{8D8F1E34-6977-4562-B231-A3E9C629535E}"/>
              </a:ext>
            </a:extLst>
          </p:cNvPr>
          <p:cNvPicPr>
            <a:picLocks noChangeAspect="1"/>
          </p:cNvPicPr>
          <p:nvPr/>
        </p:nvPicPr>
        <p:blipFill>
          <a:blip r:embed="rId4"/>
          <a:stretch>
            <a:fillRect/>
          </a:stretch>
        </p:blipFill>
        <p:spPr>
          <a:xfrm>
            <a:off x="5374415" y="723050"/>
            <a:ext cx="905643" cy="663423"/>
          </a:xfrm>
          <a:prstGeom prst="rect">
            <a:avLst/>
          </a:prstGeom>
          <a:ln w="38100">
            <a:solidFill>
              <a:schemeClr val="bg2">
                <a:lumMod val="50000"/>
              </a:schemeClr>
            </a:solidFill>
          </a:ln>
        </p:spPr>
      </p:pic>
      <p:pic>
        <p:nvPicPr>
          <p:cNvPr id="7" name="Picture 6">
            <a:extLst>
              <a:ext uri="{FF2B5EF4-FFF2-40B4-BE49-F238E27FC236}">
                <a16:creationId xmlns:a16="http://schemas.microsoft.com/office/drawing/2014/main" id="{3402283D-A352-4D15-AE7D-398297861A3D}"/>
              </a:ext>
            </a:extLst>
          </p:cNvPr>
          <p:cNvPicPr>
            <a:picLocks noChangeAspect="1"/>
          </p:cNvPicPr>
          <p:nvPr/>
        </p:nvPicPr>
        <p:blipFill>
          <a:blip r:embed="rId5"/>
          <a:stretch>
            <a:fillRect/>
          </a:stretch>
        </p:blipFill>
        <p:spPr>
          <a:xfrm>
            <a:off x="543212" y="737073"/>
            <a:ext cx="1797035" cy="663422"/>
          </a:xfrm>
          <a:prstGeom prst="rect">
            <a:avLst/>
          </a:prstGeom>
          <a:ln w="38100">
            <a:solidFill>
              <a:schemeClr val="bg2">
                <a:lumMod val="50000"/>
              </a:schemeClr>
            </a:solidFill>
          </a:ln>
        </p:spPr>
      </p:pic>
      <p:pic>
        <p:nvPicPr>
          <p:cNvPr id="8" name="Picture 7">
            <a:extLst>
              <a:ext uri="{FF2B5EF4-FFF2-40B4-BE49-F238E27FC236}">
                <a16:creationId xmlns:a16="http://schemas.microsoft.com/office/drawing/2014/main" id="{8B8ADB2B-3DB6-40F4-BAA2-DF8F12EE36B4}"/>
              </a:ext>
            </a:extLst>
          </p:cNvPr>
          <p:cNvPicPr>
            <a:picLocks noChangeAspect="1"/>
          </p:cNvPicPr>
          <p:nvPr/>
        </p:nvPicPr>
        <p:blipFill>
          <a:blip r:embed="rId6"/>
          <a:stretch>
            <a:fillRect/>
          </a:stretch>
        </p:blipFill>
        <p:spPr>
          <a:xfrm>
            <a:off x="2650369" y="737071"/>
            <a:ext cx="1362386" cy="663423"/>
          </a:xfrm>
          <a:prstGeom prst="rect">
            <a:avLst/>
          </a:prstGeom>
          <a:ln w="38100">
            <a:solidFill>
              <a:schemeClr val="bg2">
                <a:lumMod val="50000"/>
              </a:schemeClr>
            </a:solidFill>
          </a:ln>
        </p:spPr>
      </p:pic>
      <p:pic>
        <p:nvPicPr>
          <p:cNvPr id="9" name="Picture 8">
            <a:extLst>
              <a:ext uri="{FF2B5EF4-FFF2-40B4-BE49-F238E27FC236}">
                <a16:creationId xmlns:a16="http://schemas.microsoft.com/office/drawing/2014/main" id="{D795E66E-6513-4606-B4A6-38F681856247}"/>
              </a:ext>
            </a:extLst>
          </p:cNvPr>
          <p:cNvPicPr>
            <a:picLocks noChangeAspect="1"/>
          </p:cNvPicPr>
          <p:nvPr/>
        </p:nvPicPr>
        <p:blipFill>
          <a:blip r:embed="rId7"/>
          <a:stretch>
            <a:fillRect/>
          </a:stretch>
        </p:blipFill>
        <p:spPr>
          <a:xfrm>
            <a:off x="4322877" y="737071"/>
            <a:ext cx="741416" cy="656375"/>
          </a:xfrm>
          <a:prstGeom prst="rect">
            <a:avLst/>
          </a:prstGeom>
          <a:ln w="38100">
            <a:solidFill>
              <a:schemeClr val="bg2">
                <a:lumMod val="50000"/>
              </a:schemeClr>
            </a:solidFill>
          </a:ln>
        </p:spPr>
      </p:pic>
      <p:pic>
        <p:nvPicPr>
          <p:cNvPr id="10" name="Picture 9">
            <a:extLst>
              <a:ext uri="{FF2B5EF4-FFF2-40B4-BE49-F238E27FC236}">
                <a16:creationId xmlns:a16="http://schemas.microsoft.com/office/drawing/2014/main" id="{A8B4F89B-E4D4-433B-B31B-65A27827FF83}"/>
              </a:ext>
            </a:extLst>
          </p:cNvPr>
          <p:cNvPicPr>
            <a:picLocks noChangeAspect="1"/>
          </p:cNvPicPr>
          <p:nvPr/>
        </p:nvPicPr>
        <p:blipFill>
          <a:blip r:embed="rId8"/>
          <a:stretch>
            <a:fillRect/>
          </a:stretch>
        </p:blipFill>
        <p:spPr>
          <a:xfrm>
            <a:off x="7829610" y="726828"/>
            <a:ext cx="771178" cy="679544"/>
          </a:xfrm>
          <a:prstGeom prst="rect">
            <a:avLst/>
          </a:prstGeom>
          <a:ln w="38100">
            <a:solidFill>
              <a:schemeClr val="bg2">
                <a:lumMod val="50000"/>
              </a:schemeClr>
            </a:solidFill>
          </a:ln>
        </p:spPr>
      </p:pic>
      <p:sp>
        <p:nvSpPr>
          <p:cNvPr id="11" name="TextBox 10">
            <a:extLst>
              <a:ext uri="{FF2B5EF4-FFF2-40B4-BE49-F238E27FC236}">
                <a16:creationId xmlns:a16="http://schemas.microsoft.com/office/drawing/2014/main" id="{337282E8-C8F1-4802-8436-03F7DA51DD5C}"/>
              </a:ext>
            </a:extLst>
          </p:cNvPr>
          <p:cNvSpPr txBox="1"/>
          <p:nvPr/>
        </p:nvSpPr>
        <p:spPr>
          <a:xfrm>
            <a:off x="792825" y="2690446"/>
            <a:ext cx="7801520" cy="492443"/>
          </a:xfrm>
          <a:prstGeom prst="rect">
            <a:avLst/>
          </a:prstGeom>
          <a:noFill/>
        </p:spPr>
        <p:txBody>
          <a:bodyPr wrap="square" rtlCol="0">
            <a:spAutoFit/>
          </a:bodyPr>
          <a:lstStyle/>
          <a:p>
            <a:pPr algn="ctr"/>
            <a:r>
              <a:rPr lang="en-US" sz="2600" dirty="0"/>
              <a:t>Gap between stats</a:t>
            </a:r>
            <a:r>
              <a:rPr lang="en-US" sz="2600" b="1" dirty="0"/>
              <a:t> </a:t>
            </a:r>
            <a:r>
              <a:rPr lang="en-US" sz="2600" dirty="0"/>
              <a:t>and worst-case analysis is </a:t>
            </a:r>
            <a:r>
              <a:rPr lang="en-US" sz="2600" b="1" dirty="0"/>
              <a:t>pervasive</a:t>
            </a:r>
            <a:endParaRPr lang="en-US" sz="2600" b="1" i="1" dirty="0"/>
          </a:p>
        </p:txBody>
      </p:sp>
      <p:sp>
        <p:nvSpPr>
          <p:cNvPr id="12" name="TextBox 11">
            <a:extLst>
              <a:ext uri="{FF2B5EF4-FFF2-40B4-BE49-F238E27FC236}">
                <a16:creationId xmlns:a16="http://schemas.microsoft.com/office/drawing/2014/main" id="{E460324C-E284-45F4-8C20-14EC200A1F47}"/>
              </a:ext>
            </a:extLst>
          </p:cNvPr>
          <p:cNvSpPr txBox="1"/>
          <p:nvPr/>
        </p:nvSpPr>
        <p:spPr>
          <a:xfrm>
            <a:off x="859184" y="4077232"/>
            <a:ext cx="7559905" cy="892552"/>
          </a:xfrm>
          <a:prstGeom prst="rect">
            <a:avLst/>
          </a:prstGeom>
          <a:noFill/>
        </p:spPr>
        <p:txBody>
          <a:bodyPr wrap="square" rtlCol="0">
            <a:spAutoFit/>
          </a:bodyPr>
          <a:lstStyle/>
          <a:p>
            <a:pPr algn="ctr"/>
            <a:r>
              <a:rPr lang="en-US" sz="2600" dirty="0"/>
              <a:t>What are the fundamental tradeoffs among </a:t>
            </a:r>
            <a:r>
              <a:rPr lang="en-US" sz="2600" dirty="0">
                <a:solidFill>
                  <a:schemeClr val="accent3">
                    <a:lumMod val="75000"/>
                  </a:schemeClr>
                </a:solidFill>
              </a:rPr>
              <a:t>accuracy</a:t>
            </a:r>
            <a:r>
              <a:rPr lang="en-US" sz="2600" dirty="0"/>
              <a:t>, </a:t>
            </a:r>
            <a:r>
              <a:rPr lang="en-US" sz="2600" dirty="0">
                <a:solidFill>
                  <a:schemeClr val="accent5"/>
                </a:solidFill>
              </a:rPr>
              <a:t>statistical resources</a:t>
            </a:r>
            <a:r>
              <a:rPr lang="en-US" sz="2600" dirty="0"/>
              <a:t>, and </a:t>
            </a:r>
            <a:r>
              <a:rPr lang="en-US" sz="2600" dirty="0">
                <a:solidFill>
                  <a:schemeClr val="accent1">
                    <a:lumMod val="75000"/>
                  </a:schemeClr>
                </a:solidFill>
              </a:rPr>
              <a:t>computational resources</a:t>
            </a:r>
            <a:r>
              <a:rPr lang="en-US" sz="2600" dirty="0"/>
              <a:t>?</a:t>
            </a:r>
          </a:p>
        </p:txBody>
      </p:sp>
      <p:sp>
        <p:nvSpPr>
          <p:cNvPr id="2" name="Slide Number Placeholder 1">
            <a:extLst>
              <a:ext uri="{FF2B5EF4-FFF2-40B4-BE49-F238E27FC236}">
                <a16:creationId xmlns:a16="http://schemas.microsoft.com/office/drawing/2014/main" id="{C27BF605-1CFD-4DFC-9D4D-70FA75D11024}"/>
              </a:ext>
            </a:extLst>
          </p:cNvPr>
          <p:cNvSpPr>
            <a:spLocks noGrp="1"/>
          </p:cNvSpPr>
          <p:nvPr>
            <p:ph type="sldNum" sz="quarter" idx="12"/>
          </p:nvPr>
        </p:nvSpPr>
        <p:spPr/>
        <p:txBody>
          <a:bodyPr/>
          <a:lstStyle/>
          <a:p>
            <a:fld id="{ED922394-96B1-4130-9F58-06B799E76477}" type="slidenum">
              <a:rPr lang="en-US" smtClean="0"/>
              <a:t>5</a:t>
            </a:fld>
            <a:endParaRPr lang="en-US"/>
          </a:p>
        </p:txBody>
      </p:sp>
    </p:spTree>
    <p:extLst>
      <p:ext uri="{BB962C8B-B14F-4D97-AF65-F5344CB8AC3E}">
        <p14:creationId xmlns:p14="http://schemas.microsoft.com/office/powerpoint/2010/main" val="16077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A45F7C-F8D4-48C5-8C4B-AAF6FAAD16E7}"/>
              </a:ext>
            </a:extLst>
          </p:cNvPr>
          <p:cNvSpPr>
            <a:spLocks noGrp="1"/>
          </p:cNvSpPr>
          <p:nvPr>
            <p:ph type="title"/>
          </p:nvPr>
        </p:nvSpPr>
        <p:spPr/>
        <p:txBody>
          <a:bodyPr/>
          <a:lstStyle/>
          <a:p>
            <a:r>
              <a:rPr lang="en-US" dirty="0"/>
              <a:t>Linear Regression</a:t>
            </a:r>
          </a:p>
        </p:txBody>
      </p:sp>
      <p:sp>
        <p:nvSpPr>
          <p:cNvPr id="6" name="TextBox 5">
            <a:extLst>
              <a:ext uri="{FF2B5EF4-FFF2-40B4-BE49-F238E27FC236}">
                <a16:creationId xmlns:a16="http://schemas.microsoft.com/office/drawing/2014/main" id="{D3DFCDC2-6547-4134-A7C5-C712D35F387C}"/>
              </a:ext>
            </a:extLst>
          </p:cNvPr>
          <p:cNvSpPr txBox="1"/>
          <p:nvPr/>
        </p:nvSpPr>
        <p:spPr>
          <a:xfrm>
            <a:off x="628650" y="1665875"/>
            <a:ext cx="7749916" cy="430887"/>
          </a:xfrm>
          <a:prstGeom prst="rect">
            <a:avLst/>
          </a:prstGeom>
          <a:noFill/>
        </p:spPr>
        <p:txBody>
          <a:bodyPr wrap="square" rtlCol="0">
            <a:spAutoFit/>
          </a:bodyPr>
          <a:lstStyle/>
          <a:p>
            <a:r>
              <a:rPr lang="en-US" sz="2200" b="1" dirty="0"/>
              <a:t>Goal: </a:t>
            </a:r>
            <a:r>
              <a:rPr lang="en-US" sz="2200" dirty="0"/>
              <a:t>make </a:t>
            </a:r>
            <a:r>
              <a:rPr lang="en-US" sz="2200" b="1" dirty="0"/>
              <a:t>predictions</a:t>
            </a:r>
            <a:r>
              <a:rPr lang="en-US" sz="2200" dirty="0"/>
              <a:t> based on examples</a:t>
            </a:r>
          </a:p>
        </p:txBody>
      </p:sp>
      <p:sp>
        <p:nvSpPr>
          <p:cNvPr id="7" name="TextBox 6">
            <a:extLst>
              <a:ext uri="{FF2B5EF4-FFF2-40B4-BE49-F238E27FC236}">
                <a16:creationId xmlns:a16="http://schemas.microsoft.com/office/drawing/2014/main" id="{2F2BA2C7-A0E5-4A7A-A9B1-40660FC7DA78}"/>
              </a:ext>
            </a:extLst>
          </p:cNvPr>
          <p:cNvSpPr txBox="1"/>
          <p:nvPr/>
        </p:nvSpPr>
        <p:spPr>
          <a:xfrm>
            <a:off x="628650" y="2096762"/>
            <a:ext cx="7749916" cy="1785104"/>
          </a:xfrm>
          <a:prstGeom prst="rect">
            <a:avLst/>
          </a:prstGeom>
          <a:noFill/>
        </p:spPr>
        <p:txBody>
          <a:bodyPr wrap="square" rtlCol="0">
            <a:spAutoFit/>
          </a:bodyPr>
          <a:lstStyle/>
          <a:p>
            <a:r>
              <a:rPr lang="en-US" sz="2200" b="1" dirty="0"/>
              <a:t>Ex: </a:t>
            </a:r>
            <a:r>
              <a:rPr lang="en-US" sz="2200" dirty="0"/>
              <a:t>predict wealth as function of </a:t>
            </a:r>
          </a:p>
          <a:p>
            <a:pPr marL="342900" indent="-342900">
              <a:buFont typeface="Arial" panose="020B0604020202020204" pitchFamily="34" charset="0"/>
              <a:buChar char="•"/>
            </a:pPr>
            <a:r>
              <a:rPr lang="en-US" sz="2200" dirty="0"/>
              <a:t># twitter followers</a:t>
            </a:r>
          </a:p>
          <a:p>
            <a:pPr marL="342900" indent="-342900">
              <a:buFont typeface="Arial" panose="020B0604020202020204" pitchFamily="34" charset="0"/>
              <a:buChar char="•"/>
            </a:pPr>
            <a:r>
              <a:rPr lang="en-US" sz="2200" dirty="0"/>
              <a:t># </a:t>
            </a:r>
            <a:r>
              <a:rPr lang="en-US" sz="2200" dirty="0" err="1"/>
              <a:t>facebook</a:t>
            </a:r>
            <a:r>
              <a:rPr lang="en-US" sz="2200" dirty="0"/>
              <a:t> friends</a:t>
            </a:r>
          </a:p>
          <a:p>
            <a:pPr marL="342900" indent="-342900">
              <a:buFont typeface="Arial" panose="020B0604020202020204" pitchFamily="34" charset="0"/>
              <a:buChar char="•"/>
            </a:pPr>
            <a:r>
              <a:rPr lang="en-US" sz="2200" dirty="0"/>
              <a:t># packets through your router</a:t>
            </a:r>
          </a:p>
          <a:p>
            <a:pPr marL="342900" indent="-342900">
              <a:buFont typeface="Arial" panose="020B0604020202020204" pitchFamily="34" charset="0"/>
              <a:buChar char="•"/>
            </a:pPr>
            <a:r>
              <a:rPr lang="en-US" sz="2200" dirty="0"/>
              <a:t>…</a:t>
            </a:r>
          </a:p>
        </p:txBody>
      </p:sp>
      <p:sp>
        <p:nvSpPr>
          <p:cNvPr id="8" name="Right Brace 7">
            <a:extLst>
              <a:ext uri="{FF2B5EF4-FFF2-40B4-BE49-F238E27FC236}">
                <a16:creationId xmlns:a16="http://schemas.microsoft.com/office/drawing/2014/main" id="{A78CC2F7-F82F-4F08-88A4-9575BF451BF0}"/>
              </a:ext>
            </a:extLst>
          </p:cNvPr>
          <p:cNvSpPr/>
          <p:nvPr/>
        </p:nvSpPr>
        <p:spPr>
          <a:xfrm>
            <a:off x="4874456" y="2426536"/>
            <a:ext cx="260252" cy="1083212"/>
          </a:xfrm>
          <a:prstGeom prst="righ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4ABA2EF-B150-408E-AD32-7041F8B74A41}"/>
              </a:ext>
            </a:extLst>
          </p:cNvPr>
          <p:cNvSpPr txBox="1"/>
          <p:nvPr/>
        </p:nvSpPr>
        <p:spPr>
          <a:xfrm>
            <a:off x="5330524" y="2752698"/>
            <a:ext cx="3048042" cy="430887"/>
          </a:xfrm>
          <a:prstGeom prst="rect">
            <a:avLst/>
          </a:prstGeom>
          <a:noFill/>
        </p:spPr>
        <p:txBody>
          <a:bodyPr wrap="square" rtlCol="0">
            <a:spAutoFit/>
          </a:bodyPr>
          <a:lstStyle/>
          <a:p>
            <a:r>
              <a:rPr lang="en-US" sz="2200" dirty="0">
                <a:solidFill>
                  <a:srgbClr val="C21B65"/>
                </a:solidFill>
              </a:rPr>
              <a:t>Heavy-tailed features</a:t>
            </a:r>
          </a:p>
        </p:txBody>
      </p:sp>
      <p:sp>
        <p:nvSpPr>
          <p:cNvPr id="11" name="TextBox 10">
            <a:extLst>
              <a:ext uri="{FF2B5EF4-FFF2-40B4-BE49-F238E27FC236}">
                <a16:creationId xmlns:a16="http://schemas.microsoft.com/office/drawing/2014/main" id="{09831093-6584-4EB5-9B57-EDFF1D1655C3}"/>
              </a:ext>
            </a:extLst>
          </p:cNvPr>
          <p:cNvSpPr txBox="1"/>
          <p:nvPr/>
        </p:nvSpPr>
        <p:spPr>
          <a:xfrm>
            <a:off x="628650" y="4057838"/>
            <a:ext cx="7749916" cy="430887"/>
          </a:xfrm>
          <a:prstGeom prst="rect">
            <a:avLst/>
          </a:prstGeom>
          <a:noFill/>
        </p:spPr>
        <p:txBody>
          <a:bodyPr wrap="square" rtlCol="0">
            <a:spAutoFit/>
          </a:bodyPr>
          <a:lstStyle/>
          <a:p>
            <a:r>
              <a:rPr lang="en-US" sz="2200" dirty="0"/>
              <a:t>Classical approaches only optimal for nice data</a:t>
            </a:r>
          </a:p>
        </p:txBody>
      </p:sp>
      <p:pic>
        <p:nvPicPr>
          <p:cNvPr id="12" name="Picture 11">
            <a:extLst>
              <a:ext uri="{FF2B5EF4-FFF2-40B4-BE49-F238E27FC236}">
                <a16:creationId xmlns:a16="http://schemas.microsoft.com/office/drawing/2014/main" id="{C36142EA-D72B-4238-AC94-D6F38208C526}"/>
              </a:ext>
            </a:extLst>
          </p:cNvPr>
          <p:cNvPicPr>
            <a:picLocks noChangeAspect="1"/>
          </p:cNvPicPr>
          <p:nvPr/>
        </p:nvPicPr>
        <p:blipFill>
          <a:blip r:embed="rId2"/>
          <a:stretch>
            <a:fillRect/>
          </a:stretch>
        </p:blipFill>
        <p:spPr>
          <a:xfrm>
            <a:off x="6077664" y="523791"/>
            <a:ext cx="2190379" cy="1530626"/>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E5EE3E1-255C-46C0-A24B-ED4B392FC0E1}"/>
                  </a:ext>
                </a:extLst>
              </p14:cNvPr>
              <p14:cNvContentPartPr/>
              <p14:nvPr/>
            </p14:nvContentPartPr>
            <p14:xfrm>
              <a:off x="6634604" y="727955"/>
              <a:ext cx="1200960" cy="864360"/>
            </p14:xfrm>
          </p:contentPart>
        </mc:Choice>
        <mc:Fallback xmlns="">
          <p:pic>
            <p:nvPicPr>
              <p:cNvPr id="13" name="Ink 12">
                <a:extLst>
                  <a:ext uri="{FF2B5EF4-FFF2-40B4-BE49-F238E27FC236}">
                    <a16:creationId xmlns:a16="http://schemas.microsoft.com/office/drawing/2014/main" id="{2E5EE3E1-255C-46C0-A24B-ED4B392FC0E1}"/>
                  </a:ext>
                </a:extLst>
              </p:cNvPr>
              <p:cNvPicPr/>
              <p:nvPr/>
            </p:nvPicPr>
            <p:blipFill>
              <a:blip r:embed="rId4"/>
              <a:stretch>
                <a:fillRect/>
              </a:stretch>
            </p:blipFill>
            <p:spPr>
              <a:xfrm>
                <a:off x="6625964" y="719315"/>
                <a:ext cx="1218600" cy="882000"/>
              </a:xfrm>
              <a:prstGeom prst="rect">
                <a:avLst/>
              </a:prstGeom>
            </p:spPr>
          </p:pic>
        </mc:Fallback>
      </mc:AlternateContent>
      <p:sp>
        <p:nvSpPr>
          <p:cNvPr id="14" name="TextBox 13">
            <a:extLst>
              <a:ext uri="{FF2B5EF4-FFF2-40B4-BE49-F238E27FC236}">
                <a16:creationId xmlns:a16="http://schemas.microsoft.com/office/drawing/2014/main" id="{74246D0C-853F-4E11-9C1C-62335C78FD70}"/>
              </a:ext>
            </a:extLst>
          </p:cNvPr>
          <p:cNvSpPr txBox="1"/>
          <p:nvPr/>
        </p:nvSpPr>
        <p:spPr>
          <a:xfrm>
            <a:off x="628650" y="5007638"/>
            <a:ext cx="7749916" cy="769441"/>
          </a:xfrm>
          <a:prstGeom prst="rect">
            <a:avLst/>
          </a:prstGeom>
          <a:noFill/>
        </p:spPr>
        <p:txBody>
          <a:bodyPr wrap="square" rtlCol="0">
            <a:spAutoFit/>
          </a:bodyPr>
          <a:lstStyle/>
          <a:p>
            <a:r>
              <a:rPr lang="en-US" sz="2200" b="1" dirty="0"/>
              <a:t>Our result: </a:t>
            </a:r>
            <a:r>
              <a:rPr lang="en-US" sz="2200" dirty="0"/>
              <a:t>new </a:t>
            </a:r>
            <a:r>
              <a:rPr lang="en-US" sz="2200" dirty="0">
                <a:solidFill>
                  <a:schemeClr val="accent5"/>
                </a:solidFill>
              </a:rPr>
              <a:t>polynomial-time</a:t>
            </a:r>
            <a:r>
              <a:rPr lang="en-US" sz="2200" dirty="0"/>
              <a:t> algorithm </a:t>
            </a:r>
            <a:r>
              <a:rPr lang="en-US" sz="2200" dirty="0">
                <a:solidFill>
                  <a:schemeClr val="accent2"/>
                </a:solidFill>
              </a:rPr>
              <a:t>smallest known errors </a:t>
            </a:r>
            <a:r>
              <a:rPr lang="en-US" sz="2200" dirty="0"/>
              <a:t>for </a:t>
            </a:r>
            <a:r>
              <a:rPr lang="en-US" sz="2200" dirty="0">
                <a:solidFill>
                  <a:srgbClr val="C21B65"/>
                </a:solidFill>
              </a:rPr>
              <a:t>heavy-tailed data</a:t>
            </a:r>
            <a:r>
              <a:rPr lang="en-US" sz="2200" dirty="0"/>
              <a:t>, </a:t>
            </a:r>
            <a:r>
              <a:rPr lang="en-US" sz="2200" b="1" dirty="0"/>
              <a:t>via Proofs to Algorithms</a:t>
            </a:r>
          </a:p>
        </p:txBody>
      </p:sp>
      <p:sp>
        <p:nvSpPr>
          <p:cNvPr id="16" name="Rectangle: Rounded Corners 15">
            <a:extLst>
              <a:ext uri="{FF2B5EF4-FFF2-40B4-BE49-F238E27FC236}">
                <a16:creationId xmlns:a16="http://schemas.microsoft.com/office/drawing/2014/main" id="{0E4B53DE-06FF-4BD9-B02C-98844298175A}"/>
              </a:ext>
            </a:extLst>
          </p:cNvPr>
          <p:cNvSpPr/>
          <p:nvPr/>
        </p:nvSpPr>
        <p:spPr>
          <a:xfrm>
            <a:off x="529937" y="4910968"/>
            <a:ext cx="7848630" cy="932811"/>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schemeClr val="tx1"/>
              </a:solidFill>
            </a:endParaRPr>
          </a:p>
        </p:txBody>
      </p:sp>
      <p:sp>
        <p:nvSpPr>
          <p:cNvPr id="17" name="Slide Number Placeholder 16">
            <a:extLst>
              <a:ext uri="{FF2B5EF4-FFF2-40B4-BE49-F238E27FC236}">
                <a16:creationId xmlns:a16="http://schemas.microsoft.com/office/drawing/2014/main" id="{059D582F-9453-4A70-BF01-157A739762DB}"/>
              </a:ext>
            </a:extLst>
          </p:cNvPr>
          <p:cNvSpPr>
            <a:spLocks noGrp="1"/>
          </p:cNvSpPr>
          <p:nvPr>
            <p:ph type="sldNum" sz="quarter" idx="12"/>
          </p:nvPr>
        </p:nvSpPr>
        <p:spPr/>
        <p:txBody>
          <a:bodyPr/>
          <a:lstStyle/>
          <a:p>
            <a:fld id="{ED922394-96B1-4130-9F58-06B799E76477}" type="slidenum">
              <a:rPr lang="en-US" smtClean="0"/>
              <a:t>50</a:t>
            </a:fld>
            <a:endParaRPr lang="en-US"/>
          </a:p>
        </p:txBody>
      </p:sp>
    </p:spTree>
    <p:extLst>
      <p:ext uri="{BB962C8B-B14F-4D97-AF65-F5344CB8AC3E}">
        <p14:creationId xmlns:p14="http://schemas.microsoft.com/office/powerpoint/2010/main" val="31840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1" grpId="0"/>
      <p:bldP spid="14"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4F3C-1BB7-4D68-A591-443688B0B82E}"/>
              </a:ext>
            </a:extLst>
          </p:cNvPr>
          <p:cNvSpPr>
            <a:spLocks noGrp="1"/>
          </p:cNvSpPr>
          <p:nvPr>
            <p:ph type="title"/>
          </p:nvPr>
        </p:nvSpPr>
        <p:spPr>
          <a:xfrm>
            <a:off x="479795" y="2766218"/>
            <a:ext cx="4938823" cy="1325563"/>
          </a:xfrm>
        </p:spPr>
        <p:txBody>
          <a:bodyPr>
            <a:normAutofit/>
          </a:bodyPr>
          <a:lstStyle/>
          <a:p>
            <a:pPr algn="ctr"/>
            <a:r>
              <a:rPr lang="en-US" dirty="0"/>
              <a:t>How Fast Can You Go?</a:t>
            </a:r>
          </a:p>
        </p:txBody>
      </p:sp>
      <p:pic>
        <p:nvPicPr>
          <p:cNvPr id="1026" name="Picture 2" descr="Image result for turing running">
            <a:extLst>
              <a:ext uri="{FF2B5EF4-FFF2-40B4-BE49-F238E27FC236}">
                <a16:creationId xmlns:a16="http://schemas.microsoft.com/office/drawing/2014/main" id="{1B6CF7E0-44AE-42EE-8A39-7B388B76A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186" y="-19563"/>
            <a:ext cx="3285460" cy="68775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2734EC8-C0CA-4263-B0C3-287A04BDDF0C}"/>
              </a:ext>
            </a:extLst>
          </p:cNvPr>
          <p:cNvSpPr>
            <a:spLocks noGrp="1"/>
          </p:cNvSpPr>
          <p:nvPr>
            <p:ph type="sldNum" sz="quarter" idx="12"/>
          </p:nvPr>
        </p:nvSpPr>
        <p:spPr/>
        <p:txBody>
          <a:bodyPr/>
          <a:lstStyle/>
          <a:p>
            <a:fld id="{ED922394-96B1-4130-9F58-06B799E76477}" type="slidenum">
              <a:rPr lang="en-US" smtClean="0"/>
              <a:t>51</a:t>
            </a:fld>
            <a:endParaRPr lang="en-US"/>
          </a:p>
        </p:txBody>
      </p:sp>
    </p:spTree>
    <p:extLst>
      <p:ext uri="{BB962C8B-B14F-4D97-AF65-F5344CB8AC3E}">
        <p14:creationId xmlns:p14="http://schemas.microsoft.com/office/powerpoint/2010/main" val="2108970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4EC9CD-B62A-4FD4-B4F4-154C9AD536D4}"/>
                  </a:ext>
                </a:extLst>
              </p14:cNvPr>
              <p14:cNvContentPartPr/>
              <p14:nvPr/>
            </p14:nvContentPartPr>
            <p14:xfrm>
              <a:off x="5813544" y="103687"/>
              <a:ext cx="32400" cy="2520"/>
            </p14:xfrm>
          </p:contentPart>
        </mc:Choice>
        <mc:Fallback xmlns="">
          <p:pic>
            <p:nvPicPr>
              <p:cNvPr id="5" name="Ink 4">
                <a:extLst>
                  <a:ext uri="{FF2B5EF4-FFF2-40B4-BE49-F238E27FC236}">
                    <a16:creationId xmlns:a16="http://schemas.microsoft.com/office/drawing/2014/main" id="{914EC9CD-B62A-4FD4-B4F4-154C9AD536D4}"/>
                  </a:ext>
                </a:extLst>
              </p:cNvPr>
              <p:cNvPicPr/>
              <p:nvPr/>
            </p:nvPicPr>
            <p:blipFill>
              <a:blip r:embed="rId4"/>
              <a:stretch>
                <a:fillRect/>
              </a:stretch>
            </p:blipFill>
            <p:spPr>
              <a:xfrm>
                <a:off x="5804544" y="94687"/>
                <a:ext cx="50040" cy="20160"/>
              </a:xfrm>
              <a:prstGeom prst="rect">
                <a:avLst/>
              </a:prstGeom>
            </p:spPr>
          </p:pic>
        </mc:Fallback>
      </mc:AlternateContent>
      <p:sp>
        <p:nvSpPr>
          <p:cNvPr id="16" name="Content Placeholder 2">
            <a:extLst>
              <a:ext uri="{FF2B5EF4-FFF2-40B4-BE49-F238E27FC236}">
                <a16:creationId xmlns:a16="http://schemas.microsoft.com/office/drawing/2014/main" id="{A7C573CA-231D-4347-BE7C-785ABF023A34}"/>
              </a:ext>
            </a:extLst>
          </p:cNvPr>
          <p:cNvSpPr txBox="1">
            <a:spLocks/>
          </p:cNvSpPr>
          <p:nvPr/>
        </p:nvSpPr>
        <p:spPr>
          <a:xfrm>
            <a:off x="6513530" y="1889256"/>
            <a:ext cx="2396082" cy="43902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November 2018</a:t>
            </a:r>
            <a:endParaRPr lang="en-US" sz="1800" b="1" dirty="0">
              <a:solidFill>
                <a:schemeClr val="bg1">
                  <a:lumMod val="50000"/>
                </a:schemeClr>
              </a:solidFill>
            </a:endParaRP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712421DF-2DCF-4427-860B-6CFACB70B847}"/>
                  </a:ext>
                </a:extLst>
              </p:cNvPr>
              <p:cNvSpPr txBox="1">
                <a:spLocks/>
              </p:cNvSpPr>
              <p:nvPr/>
            </p:nvSpPr>
            <p:spPr>
              <a:xfrm>
                <a:off x="419099" y="1943576"/>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chemeClr val="tx1"/>
                    </a:solidFill>
                  </a:rPr>
                  <a:t>OK… </a:t>
                </a:r>
                <a14:m>
                  <m:oMath xmlns:m="http://schemas.openxmlformats.org/officeDocument/2006/math">
                    <m:r>
                      <a:rPr lang="en-US" sz="2600" b="0" i="1" smtClean="0">
                        <a:solidFill>
                          <a:schemeClr val="accent4">
                            <a:lumMod val="75000"/>
                          </a:schemeClr>
                        </a:solidFill>
                        <a:latin typeface="Cambria Math" panose="02040503050406030204" pitchFamily="18" charset="0"/>
                      </a:rPr>
                      <m:t>𝑂</m:t>
                    </m:r>
                    <m:r>
                      <a:rPr lang="en-US" sz="2600" b="0" i="0" smtClean="0">
                        <a:solidFill>
                          <a:schemeClr val="accent4">
                            <a:lumMod val="75000"/>
                          </a:schemeClr>
                        </a:solidFill>
                        <a:latin typeface="Cambria Math" panose="02040503050406030204" pitchFamily="18" charset="0"/>
                      </a:rPr>
                      <m:t>(</m:t>
                    </m:r>
                    <m:sSup>
                      <m:sSupPr>
                        <m:ctrlPr>
                          <a:rPr lang="en-US" sz="2600" b="0" i="1" smtClean="0">
                            <a:solidFill>
                              <a:schemeClr val="accent4">
                                <a:lumMod val="75000"/>
                              </a:schemeClr>
                            </a:solidFill>
                            <a:latin typeface="Cambria Math" panose="02040503050406030204" pitchFamily="18" charset="0"/>
                          </a:rPr>
                        </m:ctrlPr>
                      </m:sSupPr>
                      <m:e>
                        <m:r>
                          <a:rPr lang="en-US" sz="2600" b="0" i="1" smtClean="0">
                            <a:solidFill>
                              <a:schemeClr val="accent4">
                                <a:lumMod val="75000"/>
                              </a:schemeClr>
                            </a:solidFill>
                            <a:latin typeface="Cambria Math" panose="02040503050406030204" pitchFamily="18" charset="0"/>
                          </a:rPr>
                          <m:t>𝑛</m:t>
                        </m:r>
                      </m:e>
                      <m:sup>
                        <m:r>
                          <a:rPr lang="en-US" sz="2600" b="0" i="1" smtClean="0">
                            <a:solidFill>
                              <a:schemeClr val="accent4">
                                <a:lumMod val="75000"/>
                              </a:schemeClr>
                            </a:solidFill>
                            <a:latin typeface="Cambria Math" panose="02040503050406030204" pitchFamily="18" charset="0"/>
                          </a:rPr>
                          <m:t>28</m:t>
                        </m:r>
                      </m:sup>
                    </m:sSup>
                    <m:r>
                      <a:rPr lang="en-US" sz="2600" b="0" i="1" smtClean="0">
                        <a:solidFill>
                          <a:schemeClr val="accent4">
                            <a:lumMod val="75000"/>
                          </a:schemeClr>
                        </a:solidFill>
                        <a:latin typeface="Cambria Math" panose="02040503050406030204" pitchFamily="18" charset="0"/>
                      </a:rPr>
                      <m:t>)</m:t>
                    </m:r>
                  </m:oMath>
                </a14:m>
                <a:r>
                  <a:rPr lang="en-US" sz="2600" dirty="0">
                    <a:solidFill>
                      <a:schemeClr val="accent4">
                        <a:lumMod val="75000"/>
                      </a:schemeClr>
                    </a:solidFill>
                  </a:rPr>
                  <a:t> time</a:t>
                </a:r>
                <a:endParaRPr lang="en-US" sz="2600" dirty="0">
                  <a:solidFill>
                    <a:schemeClr val="tx1"/>
                  </a:solidFill>
                </a:endParaRPr>
              </a:p>
            </p:txBody>
          </p:sp>
        </mc:Choice>
        <mc:Fallback xmlns="">
          <p:sp>
            <p:nvSpPr>
              <p:cNvPr id="18" name="Content Placeholder 2">
                <a:extLst>
                  <a:ext uri="{FF2B5EF4-FFF2-40B4-BE49-F238E27FC236}">
                    <a16:creationId xmlns:a16="http://schemas.microsoft.com/office/drawing/2014/main" id="{712421DF-2DCF-4427-860B-6CFACB70B847}"/>
                  </a:ext>
                </a:extLst>
              </p:cNvPr>
              <p:cNvSpPr txBox="1">
                <a:spLocks noRot="1" noChangeAspect="1" noMove="1" noResize="1" noEditPoints="1" noAdjustHandles="1" noChangeArrowheads="1" noChangeShapeType="1" noTextEdit="1"/>
              </p:cNvSpPr>
              <p:nvPr/>
            </p:nvSpPr>
            <p:spPr>
              <a:xfrm>
                <a:off x="419099" y="1943576"/>
                <a:ext cx="8434935" cy="684614"/>
              </a:xfrm>
              <a:prstGeom prst="rect">
                <a:avLst/>
              </a:prstGeom>
              <a:blipFill>
                <a:blip r:embed="rId5"/>
                <a:stretch>
                  <a:fillRect l="-1302"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4E4B6AF3-348D-4A71-B9E5-CFA392D02DAE}"/>
                  </a:ext>
                </a:extLst>
              </p:cNvPr>
              <p:cNvSpPr txBox="1">
                <a:spLocks/>
              </p:cNvSpPr>
              <p:nvPr/>
            </p:nvSpPr>
            <p:spPr>
              <a:xfrm>
                <a:off x="419097" y="2985794"/>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dirty="0"/>
                  <a:t>June 2019: </a:t>
                </a:r>
                <a14:m>
                  <m:oMath xmlns:m="http://schemas.openxmlformats.org/officeDocument/2006/math">
                    <m:r>
                      <a:rPr lang="en-US" sz="2600" b="0" i="1" smtClean="0">
                        <a:solidFill>
                          <a:srgbClr val="318B71"/>
                        </a:solidFill>
                        <a:latin typeface="Cambria Math" panose="02040503050406030204" pitchFamily="18" charset="0"/>
                      </a:rPr>
                      <m:t>𝑂</m:t>
                    </m:r>
                    <m:r>
                      <a:rPr lang="en-US" sz="2600" b="0" i="1" smtClean="0">
                        <a:solidFill>
                          <a:srgbClr val="318B71"/>
                        </a:solidFill>
                        <a:latin typeface="Cambria Math" panose="02040503050406030204" pitchFamily="18" charset="0"/>
                      </a:rPr>
                      <m:t>(</m:t>
                    </m:r>
                    <m:sSup>
                      <m:sSupPr>
                        <m:ctrlPr>
                          <a:rPr lang="en-US" sz="2600" b="0" i="1" smtClean="0">
                            <a:solidFill>
                              <a:srgbClr val="318B71"/>
                            </a:solidFill>
                            <a:latin typeface="Cambria Math" panose="02040503050406030204" pitchFamily="18" charset="0"/>
                          </a:rPr>
                        </m:ctrlPr>
                      </m:sSupPr>
                      <m:e>
                        <m:r>
                          <a:rPr lang="en-US" sz="2600" b="0" i="1" smtClean="0">
                            <a:solidFill>
                              <a:srgbClr val="318B71"/>
                            </a:solidFill>
                            <a:latin typeface="Cambria Math" panose="02040503050406030204" pitchFamily="18" charset="0"/>
                          </a:rPr>
                          <m:t>𝑛</m:t>
                        </m:r>
                      </m:e>
                      <m:sup>
                        <m:r>
                          <a:rPr lang="en-US" sz="2600" b="0" i="1" smtClean="0">
                            <a:solidFill>
                              <a:srgbClr val="318B71"/>
                            </a:solidFill>
                            <a:latin typeface="Cambria Math" panose="02040503050406030204" pitchFamily="18" charset="0"/>
                          </a:rPr>
                          <m:t>4</m:t>
                        </m:r>
                      </m:sup>
                    </m:sSup>
                    <m:r>
                      <a:rPr lang="en-US" sz="2600" b="0" i="1" smtClean="0">
                        <a:solidFill>
                          <a:srgbClr val="318B71"/>
                        </a:solidFill>
                        <a:latin typeface="Cambria Math" panose="02040503050406030204" pitchFamily="18" charset="0"/>
                      </a:rPr>
                      <m:t>)</m:t>
                    </m:r>
                  </m:oMath>
                </a14:m>
                <a:r>
                  <a:rPr lang="en-US" sz="2600" dirty="0">
                    <a:solidFill>
                      <a:schemeClr val="accent4">
                        <a:lumMod val="75000"/>
                      </a:schemeClr>
                    </a:solidFill>
                  </a:rPr>
                  <a:t> time  </a:t>
                </a:r>
                <a:r>
                  <a:rPr lang="en-US" sz="1800" dirty="0">
                    <a:solidFill>
                      <a:schemeClr val="bg2">
                        <a:lumMod val="50000"/>
                      </a:schemeClr>
                    </a:solidFill>
                  </a:rPr>
                  <a:t>[</a:t>
                </a:r>
                <a:r>
                  <a:rPr lang="en-US" sz="1800" dirty="0" err="1">
                    <a:solidFill>
                      <a:schemeClr val="bg2">
                        <a:lumMod val="50000"/>
                      </a:schemeClr>
                    </a:solidFill>
                  </a:rPr>
                  <a:t>Cherapanamjeri</a:t>
                </a:r>
                <a:r>
                  <a:rPr lang="en-US" sz="1800" dirty="0">
                    <a:solidFill>
                      <a:schemeClr val="bg2">
                        <a:lumMod val="50000"/>
                      </a:schemeClr>
                    </a:solidFill>
                  </a:rPr>
                  <a:t>-Flammarion-Bartlett COLT19]</a:t>
                </a:r>
              </a:p>
            </p:txBody>
          </p:sp>
        </mc:Choice>
        <mc:Fallback xmlns="">
          <p:sp>
            <p:nvSpPr>
              <p:cNvPr id="20" name="Content Placeholder 2">
                <a:extLst>
                  <a:ext uri="{FF2B5EF4-FFF2-40B4-BE49-F238E27FC236}">
                    <a16:creationId xmlns:a16="http://schemas.microsoft.com/office/drawing/2014/main" id="{4E4B6AF3-348D-4A71-B9E5-CFA392D02DAE}"/>
                  </a:ext>
                </a:extLst>
              </p:cNvPr>
              <p:cNvSpPr txBox="1">
                <a:spLocks noRot="1" noChangeAspect="1" noMove="1" noResize="1" noEditPoints="1" noAdjustHandles="1" noChangeArrowheads="1" noChangeShapeType="1" noTextEdit="1"/>
              </p:cNvSpPr>
              <p:nvPr/>
            </p:nvSpPr>
            <p:spPr>
              <a:xfrm>
                <a:off x="419097" y="2985794"/>
                <a:ext cx="8434935" cy="684614"/>
              </a:xfrm>
              <a:prstGeom prst="rect">
                <a:avLst/>
              </a:prstGeom>
              <a:blipFill>
                <a:blip r:embed="rId6"/>
                <a:stretch>
                  <a:fillRect l="-1302"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AF99E61C-378D-4A9A-B700-BFCC4279F5EB}"/>
                  </a:ext>
                </a:extLst>
              </p:cNvPr>
              <p:cNvSpPr txBox="1">
                <a:spLocks/>
              </p:cNvSpPr>
              <p:nvPr/>
            </p:nvSpPr>
            <p:spPr>
              <a:xfrm>
                <a:off x="354532" y="5037545"/>
                <a:ext cx="8434935" cy="13694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Also December 2019: </a:t>
                </a:r>
                <a14:m>
                  <m:oMath xmlns:m="http://schemas.openxmlformats.org/officeDocument/2006/math">
                    <m:acc>
                      <m:accPr>
                        <m:chr m:val="̃"/>
                        <m:ctrlPr>
                          <a:rPr lang="en-US" sz="2600" b="0" i="1" smtClean="0">
                            <a:solidFill>
                              <a:schemeClr val="accent4">
                                <a:lumMod val="75000"/>
                              </a:schemeClr>
                            </a:solidFill>
                            <a:latin typeface="Cambria Math" panose="02040503050406030204" pitchFamily="18" charset="0"/>
                          </a:rPr>
                        </m:ctrlPr>
                      </m:accPr>
                      <m:e>
                        <m:r>
                          <a:rPr lang="en-US" sz="2600" b="0" i="1" smtClean="0">
                            <a:solidFill>
                              <a:schemeClr val="accent4">
                                <a:lumMod val="75000"/>
                              </a:schemeClr>
                            </a:solidFill>
                            <a:latin typeface="Cambria Math" panose="02040503050406030204" pitchFamily="18" charset="0"/>
                          </a:rPr>
                          <m:t>𝑂</m:t>
                        </m:r>
                      </m:e>
                    </m:acc>
                    <m:r>
                      <a:rPr lang="en-US" sz="2600" b="0" i="1" dirty="0" smtClean="0">
                        <a:solidFill>
                          <a:srgbClr val="318B71"/>
                        </a:solidFill>
                        <a:latin typeface="Cambria Math" panose="02040503050406030204" pitchFamily="18" charset="0"/>
                      </a:rPr>
                      <m:t>(</m:t>
                    </m:r>
                    <m:r>
                      <a:rPr lang="en-US" sz="2600" b="0" i="1" smtClean="0">
                        <a:solidFill>
                          <a:srgbClr val="318B71"/>
                        </a:solidFill>
                        <a:latin typeface="Cambria Math" panose="02040503050406030204" pitchFamily="18" charset="0"/>
                      </a:rPr>
                      <m:t>𝑛</m:t>
                    </m:r>
                    <m:r>
                      <a:rPr lang="en-US" sz="2600" b="0" i="1" smtClean="0">
                        <a:solidFill>
                          <a:srgbClr val="318B71"/>
                        </a:solidFill>
                        <a:latin typeface="Cambria Math" panose="02040503050406030204" pitchFamily="18" charset="0"/>
                      </a:rPr>
                      <m:t>) </m:t>
                    </m:r>
                  </m:oMath>
                </a14:m>
                <a:r>
                  <a:rPr lang="en-US" sz="2600" dirty="0">
                    <a:solidFill>
                      <a:schemeClr val="accent4">
                        <a:lumMod val="75000"/>
                      </a:schemeClr>
                    </a:solidFill>
                  </a:rPr>
                  <a:t>time</a:t>
                </a:r>
                <a:r>
                  <a:rPr lang="en-US" sz="2600" dirty="0"/>
                  <a:t>,</a:t>
                </a:r>
                <a:r>
                  <a:rPr lang="en-US" sz="2600" dirty="0">
                    <a:solidFill>
                      <a:schemeClr val="accent4">
                        <a:lumMod val="75000"/>
                      </a:schemeClr>
                    </a:solidFill>
                  </a:rPr>
                  <a:t> </a:t>
                </a:r>
                <a:r>
                  <a:rPr lang="en-US" sz="2600" b="1" dirty="0"/>
                  <a:t>with code</a:t>
                </a:r>
                <a:endParaRPr lang="en-US" sz="2600" dirty="0">
                  <a:solidFill>
                    <a:schemeClr val="accent4">
                      <a:lumMod val="75000"/>
                    </a:schemeClr>
                  </a:solidFill>
                </a:endParaRPr>
              </a:p>
              <a:p>
                <a:pPr marL="0" indent="0">
                  <a:buFont typeface="Arial" panose="020B0604020202020204" pitchFamily="34" charset="0"/>
                  <a:buNone/>
                </a:pPr>
                <a:r>
                  <a:rPr lang="en-US" sz="2600" dirty="0"/>
                  <a:t>(adversarial robustness instead of confidence intervals)</a:t>
                </a:r>
              </a:p>
              <a:p>
                <a:pPr marL="0" indent="0">
                  <a:buFont typeface="Arial" panose="020B0604020202020204" pitchFamily="34" charset="0"/>
                  <a:buNone/>
                </a:pPr>
                <a:r>
                  <a:rPr lang="en-US" sz="1800" dirty="0">
                    <a:solidFill>
                      <a:schemeClr val="bg2">
                        <a:lumMod val="50000"/>
                      </a:schemeClr>
                    </a:solidFill>
                  </a:rPr>
                  <a:t>[Dong-</a:t>
                </a:r>
                <a:r>
                  <a:rPr lang="en-US" sz="1800" b="1" dirty="0">
                    <a:solidFill>
                      <a:schemeClr val="bg2">
                        <a:lumMod val="50000"/>
                      </a:schemeClr>
                    </a:solidFill>
                  </a:rPr>
                  <a:t>H-</a:t>
                </a:r>
                <a:r>
                  <a:rPr lang="en-US" sz="1800" dirty="0">
                    <a:solidFill>
                      <a:schemeClr val="bg2">
                        <a:lumMod val="50000"/>
                      </a:schemeClr>
                    </a:solidFill>
                  </a:rPr>
                  <a:t>Li </a:t>
                </a:r>
                <a:r>
                  <a:rPr lang="en-US" sz="1800" dirty="0" err="1">
                    <a:solidFill>
                      <a:schemeClr val="bg2">
                        <a:lumMod val="50000"/>
                      </a:schemeClr>
                    </a:solidFill>
                  </a:rPr>
                  <a:t>NeurIPS</a:t>
                </a:r>
                <a:r>
                  <a:rPr lang="en-US" sz="1800" dirty="0">
                    <a:solidFill>
                      <a:schemeClr val="bg2">
                        <a:lumMod val="50000"/>
                      </a:schemeClr>
                    </a:solidFill>
                  </a:rPr>
                  <a:t> 19 Spotlight]</a:t>
                </a:r>
              </a:p>
            </p:txBody>
          </p:sp>
        </mc:Choice>
        <mc:Fallback xmlns="">
          <p:sp>
            <p:nvSpPr>
              <p:cNvPr id="21" name="Content Placeholder 2">
                <a:extLst>
                  <a:ext uri="{FF2B5EF4-FFF2-40B4-BE49-F238E27FC236}">
                    <a16:creationId xmlns:a16="http://schemas.microsoft.com/office/drawing/2014/main" id="{AF99E61C-378D-4A9A-B700-BFCC4279F5EB}"/>
                  </a:ext>
                </a:extLst>
              </p:cNvPr>
              <p:cNvSpPr txBox="1">
                <a:spLocks noRot="1" noChangeAspect="1" noMove="1" noResize="1" noEditPoints="1" noAdjustHandles="1" noChangeArrowheads="1" noChangeShapeType="1" noTextEdit="1"/>
              </p:cNvSpPr>
              <p:nvPr/>
            </p:nvSpPr>
            <p:spPr>
              <a:xfrm>
                <a:off x="354532" y="5037545"/>
                <a:ext cx="8434935" cy="1369474"/>
              </a:xfrm>
              <a:prstGeom prst="rect">
                <a:avLst/>
              </a:prstGeom>
              <a:blipFill>
                <a:blip r:embed="rId7"/>
                <a:stretch>
                  <a:fillRect l="-1301" t="-5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E1D258D-B01A-4D07-939D-BF2C36CD7024}"/>
                  </a:ext>
                </a:extLst>
              </p:cNvPr>
              <p:cNvSpPr txBox="1">
                <a:spLocks/>
              </p:cNvSpPr>
              <p:nvPr/>
            </p:nvSpPr>
            <p:spPr>
              <a:xfrm>
                <a:off x="419097" y="4064547"/>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December 2019:  </a:t>
                </a:r>
                <a14:m>
                  <m:oMath xmlns:m="http://schemas.openxmlformats.org/officeDocument/2006/math">
                    <m:acc>
                      <m:accPr>
                        <m:chr m:val="̃"/>
                        <m:ctrlPr>
                          <a:rPr lang="en-US" sz="2600" b="0" i="1" smtClean="0">
                            <a:solidFill>
                              <a:srgbClr val="318B71"/>
                            </a:solidFill>
                            <a:latin typeface="Cambria Math" panose="02040503050406030204" pitchFamily="18" charset="0"/>
                          </a:rPr>
                        </m:ctrlPr>
                      </m:accPr>
                      <m:e>
                        <m:r>
                          <a:rPr lang="en-US" sz="2600" b="0" i="1" smtClean="0">
                            <a:solidFill>
                              <a:srgbClr val="318B71"/>
                            </a:solidFill>
                            <a:latin typeface="Cambria Math" panose="02040503050406030204" pitchFamily="18" charset="0"/>
                          </a:rPr>
                          <m:t>𝑂</m:t>
                        </m:r>
                      </m:e>
                    </m:acc>
                    <m:r>
                      <a:rPr lang="en-US" sz="2600" i="1">
                        <a:solidFill>
                          <a:srgbClr val="318B71"/>
                        </a:solidFill>
                        <a:latin typeface="Cambria Math" panose="02040503050406030204" pitchFamily="18" charset="0"/>
                      </a:rPr>
                      <m:t>(</m:t>
                    </m:r>
                    <m:sSup>
                      <m:sSupPr>
                        <m:ctrlPr>
                          <a:rPr lang="en-US" sz="2600" i="1">
                            <a:solidFill>
                              <a:srgbClr val="318B71"/>
                            </a:solidFill>
                            <a:latin typeface="Cambria Math" panose="02040503050406030204" pitchFamily="18" charset="0"/>
                          </a:rPr>
                        </m:ctrlPr>
                      </m:sSupPr>
                      <m:e>
                        <m:r>
                          <a:rPr lang="en-US" sz="2600" i="1">
                            <a:solidFill>
                              <a:srgbClr val="318B71"/>
                            </a:solidFill>
                            <a:latin typeface="Cambria Math" panose="02040503050406030204" pitchFamily="18" charset="0"/>
                          </a:rPr>
                          <m:t>𝑛</m:t>
                        </m:r>
                      </m:e>
                      <m:sup>
                        <m:r>
                          <a:rPr lang="en-US" sz="2600" b="0" i="1" smtClean="0">
                            <a:solidFill>
                              <a:srgbClr val="318B71"/>
                            </a:solidFill>
                            <a:latin typeface="Cambria Math" panose="02040503050406030204" pitchFamily="18" charset="0"/>
                          </a:rPr>
                          <m:t>2</m:t>
                        </m:r>
                      </m:sup>
                    </m:sSup>
                    <m:r>
                      <a:rPr lang="en-US" sz="2600" i="1">
                        <a:solidFill>
                          <a:srgbClr val="318B71"/>
                        </a:solidFill>
                        <a:latin typeface="Cambria Math" panose="02040503050406030204" pitchFamily="18" charset="0"/>
                      </a:rPr>
                      <m:t>) </m:t>
                    </m:r>
                  </m:oMath>
                </a14:m>
                <a:r>
                  <a:rPr lang="en-US" sz="2600" dirty="0">
                    <a:solidFill>
                      <a:schemeClr val="accent4">
                        <a:lumMod val="75000"/>
                      </a:schemeClr>
                    </a:solidFill>
                  </a:rPr>
                  <a:t>time </a:t>
                </a:r>
                <a:r>
                  <a:rPr lang="en-US" sz="1800" dirty="0">
                    <a:solidFill>
                      <a:schemeClr val="bg2">
                        <a:lumMod val="50000"/>
                      </a:schemeClr>
                    </a:solidFill>
                  </a:rPr>
                  <a:t>[</a:t>
                </a:r>
                <a:r>
                  <a:rPr lang="en-US" sz="1800" dirty="0" err="1">
                    <a:solidFill>
                      <a:schemeClr val="bg2">
                        <a:lumMod val="50000"/>
                      </a:schemeClr>
                    </a:solidFill>
                  </a:rPr>
                  <a:t>Depersin-Lecue</a:t>
                </a:r>
                <a:r>
                  <a:rPr lang="en-US" sz="1800" dirty="0">
                    <a:solidFill>
                      <a:schemeClr val="bg2">
                        <a:lumMod val="50000"/>
                      </a:schemeClr>
                    </a:solidFill>
                  </a:rPr>
                  <a:t> 19, Lei-</a:t>
                </a:r>
                <a:r>
                  <a:rPr lang="en-US" sz="1800" dirty="0" err="1">
                    <a:solidFill>
                      <a:schemeClr val="bg2">
                        <a:lumMod val="50000"/>
                      </a:schemeClr>
                    </a:solidFill>
                  </a:rPr>
                  <a:t>Luh</a:t>
                </a:r>
                <a:r>
                  <a:rPr lang="en-US" sz="1800" dirty="0">
                    <a:solidFill>
                      <a:schemeClr val="bg2">
                        <a:lumMod val="50000"/>
                      </a:schemeClr>
                    </a:solidFill>
                  </a:rPr>
                  <a:t>-Venkat-Zhang 19]</a:t>
                </a:r>
              </a:p>
            </p:txBody>
          </p:sp>
        </mc:Choice>
        <mc:Fallback xmlns="">
          <p:sp>
            <p:nvSpPr>
              <p:cNvPr id="22" name="Content Placeholder 2">
                <a:extLst>
                  <a:ext uri="{FF2B5EF4-FFF2-40B4-BE49-F238E27FC236}">
                    <a16:creationId xmlns:a16="http://schemas.microsoft.com/office/drawing/2014/main" id="{CE1D258D-B01A-4D07-939D-BF2C36CD7024}"/>
                  </a:ext>
                </a:extLst>
              </p:cNvPr>
              <p:cNvSpPr txBox="1">
                <a:spLocks noRot="1" noChangeAspect="1" noMove="1" noResize="1" noEditPoints="1" noAdjustHandles="1" noChangeArrowheads="1" noChangeShapeType="1" noTextEdit="1"/>
              </p:cNvSpPr>
              <p:nvPr/>
            </p:nvSpPr>
            <p:spPr>
              <a:xfrm>
                <a:off x="419097" y="4064547"/>
                <a:ext cx="8434935" cy="684614"/>
              </a:xfrm>
              <a:prstGeom prst="rect">
                <a:avLst/>
              </a:prstGeom>
              <a:blipFill>
                <a:blip r:embed="rId8"/>
                <a:stretch>
                  <a:fillRect l="-1302" t="-11607" r="-651"/>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B54F5C71-8AC5-41ED-9AFD-83AAA1237458}"/>
              </a:ext>
            </a:extLst>
          </p:cNvPr>
          <p:cNvSpPr txBox="1">
            <a:spLocks/>
          </p:cNvSpPr>
          <p:nvPr/>
        </p:nvSpPr>
        <p:spPr>
          <a:xfrm>
            <a:off x="419099" y="385653"/>
            <a:ext cx="8434935" cy="91032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solidFill>
                  <a:schemeClr val="bg2">
                    <a:lumMod val="50000"/>
                  </a:schemeClr>
                </a:solidFill>
              </a:rPr>
              <a:t>[</a:t>
            </a:r>
            <a:r>
              <a:rPr lang="en-US" sz="2600" b="1" dirty="0">
                <a:solidFill>
                  <a:schemeClr val="bg2">
                    <a:lumMod val="50000"/>
                  </a:schemeClr>
                </a:solidFill>
              </a:rPr>
              <a:t>H</a:t>
            </a:r>
            <a:r>
              <a:rPr lang="en-US" sz="2600" dirty="0">
                <a:solidFill>
                  <a:schemeClr val="bg2">
                    <a:lumMod val="50000"/>
                  </a:schemeClr>
                </a:solidFill>
              </a:rPr>
              <a:t> Annals of Statistics 19]</a:t>
            </a:r>
            <a:r>
              <a:rPr lang="en-US" sz="2600" dirty="0"/>
              <a:t>: </a:t>
            </a:r>
            <a:r>
              <a:rPr lang="en-US" sz="2600" dirty="0">
                <a:solidFill>
                  <a:srgbClr val="C00000"/>
                </a:solidFill>
              </a:rPr>
              <a:t>High-dimensional </a:t>
            </a:r>
            <a:r>
              <a:rPr lang="en-US" sz="2600" dirty="0"/>
              <a:t>m</a:t>
            </a:r>
            <a:r>
              <a:rPr lang="en-US" sz="2600" dirty="0">
                <a:solidFill>
                  <a:schemeClr val="tx1"/>
                </a:solidFill>
              </a:rPr>
              <a:t>edian in </a:t>
            </a:r>
            <a:r>
              <a:rPr lang="en-US" sz="2600" dirty="0">
                <a:solidFill>
                  <a:schemeClr val="accent4">
                    <a:lumMod val="75000"/>
                  </a:schemeClr>
                </a:solidFill>
              </a:rPr>
              <a:t>polynomial time</a:t>
            </a:r>
            <a:r>
              <a:rPr lang="en-US" sz="2600" dirty="0">
                <a:solidFill>
                  <a:schemeClr val="tx1"/>
                </a:solidFill>
              </a:rPr>
              <a:t>!</a:t>
            </a:r>
            <a:endParaRPr lang="en-US" sz="2600" b="1" dirty="0">
              <a:solidFill>
                <a:schemeClr val="bg1">
                  <a:lumMod val="50000"/>
                </a:schemeClr>
              </a:solidFill>
            </a:endParaRPr>
          </a:p>
        </p:txBody>
      </p:sp>
      <p:sp>
        <p:nvSpPr>
          <p:cNvPr id="15" name="Rectangle: Rounded Corners 14">
            <a:extLst>
              <a:ext uri="{FF2B5EF4-FFF2-40B4-BE49-F238E27FC236}">
                <a16:creationId xmlns:a16="http://schemas.microsoft.com/office/drawing/2014/main" id="{3AAED9DB-44BB-46F5-B523-01B685561080}"/>
              </a:ext>
            </a:extLst>
          </p:cNvPr>
          <p:cNvSpPr/>
          <p:nvPr/>
        </p:nvSpPr>
        <p:spPr>
          <a:xfrm>
            <a:off x="387166" y="229476"/>
            <a:ext cx="8337735" cy="132285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schemeClr val="tx1"/>
              </a:solidFill>
            </a:endParaRPr>
          </a:p>
        </p:txBody>
      </p:sp>
      <p:sp>
        <p:nvSpPr>
          <p:cNvPr id="17" name="Rectangle 16">
            <a:extLst>
              <a:ext uri="{FF2B5EF4-FFF2-40B4-BE49-F238E27FC236}">
                <a16:creationId xmlns:a16="http://schemas.microsoft.com/office/drawing/2014/main" id="{14E83AEA-E394-4ADD-A80A-19444BEBC22F}"/>
              </a:ext>
            </a:extLst>
          </p:cNvPr>
          <p:cNvSpPr/>
          <p:nvPr/>
        </p:nvSpPr>
        <p:spPr>
          <a:xfrm>
            <a:off x="3287647" y="855594"/>
            <a:ext cx="5116593" cy="523220"/>
          </a:xfrm>
          <a:prstGeom prst="rect">
            <a:avLst/>
          </a:prstGeom>
        </p:spPr>
        <p:txBody>
          <a:bodyPr wrap="none">
            <a:spAutoFit/>
          </a:bodyPr>
          <a:lstStyle/>
          <a:p>
            <a:r>
              <a:rPr lang="en-US" sz="2800" b="1" i="1" dirty="0">
                <a:solidFill>
                  <a:srgbClr val="C00000"/>
                </a:solidFill>
              </a:rPr>
              <a:t>First optimal confidence intervals</a:t>
            </a:r>
          </a:p>
        </p:txBody>
      </p:sp>
      <p:sp>
        <p:nvSpPr>
          <p:cNvPr id="23" name="Arrow: Right 22">
            <a:extLst>
              <a:ext uri="{FF2B5EF4-FFF2-40B4-BE49-F238E27FC236}">
                <a16:creationId xmlns:a16="http://schemas.microsoft.com/office/drawing/2014/main" id="{4E18CDF5-5036-4377-ABCE-925C211C75FD}"/>
              </a:ext>
            </a:extLst>
          </p:cNvPr>
          <p:cNvSpPr/>
          <p:nvPr/>
        </p:nvSpPr>
        <p:spPr>
          <a:xfrm rot="12731499">
            <a:off x="7454668" y="1396729"/>
            <a:ext cx="513806" cy="363968"/>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A349DA61-C592-4345-8CD6-82FB54F53396}"/>
              </a:ext>
            </a:extLst>
          </p:cNvPr>
          <p:cNvSpPr>
            <a:spLocks noGrp="1"/>
          </p:cNvSpPr>
          <p:nvPr>
            <p:ph type="sldNum" sz="quarter" idx="12"/>
          </p:nvPr>
        </p:nvSpPr>
        <p:spPr/>
        <p:txBody>
          <a:bodyPr/>
          <a:lstStyle/>
          <a:p>
            <a:fld id="{ED922394-96B1-4130-9F58-06B799E76477}" type="slidenum">
              <a:rPr lang="en-US" smtClean="0"/>
              <a:t>52</a:t>
            </a:fld>
            <a:endParaRPr lang="en-US"/>
          </a:p>
        </p:txBody>
      </p:sp>
    </p:spTree>
    <p:extLst>
      <p:ext uri="{BB962C8B-B14F-4D97-AF65-F5344CB8AC3E}">
        <p14:creationId xmlns:p14="http://schemas.microsoft.com/office/powerpoint/2010/main" val="62431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P spid="22" grpId="0"/>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4EC9CD-B62A-4FD4-B4F4-154C9AD536D4}"/>
                  </a:ext>
                </a:extLst>
              </p14:cNvPr>
              <p14:cNvContentPartPr/>
              <p14:nvPr/>
            </p14:nvContentPartPr>
            <p14:xfrm>
              <a:off x="5813544" y="103687"/>
              <a:ext cx="32400" cy="2520"/>
            </p14:xfrm>
          </p:contentPart>
        </mc:Choice>
        <mc:Fallback xmlns="">
          <p:pic>
            <p:nvPicPr>
              <p:cNvPr id="5" name="Ink 4">
                <a:extLst>
                  <a:ext uri="{FF2B5EF4-FFF2-40B4-BE49-F238E27FC236}">
                    <a16:creationId xmlns:a16="http://schemas.microsoft.com/office/drawing/2014/main" id="{914EC9CD-B62A-4FD4-B4F4-154C9AD536D4}"/>
                  </a:ext>
                </a:extLst>
              </p:cNvPr>
              <p:cNvPicPr/>
              <p:nvPr/>
            </p:nvPicPr>
            <p:blipFill>
              <a:blip r:embed="rId4"/>
              <a:stretch>
                <a:fillRect/>
              </a:stretch>
            </p:blipFill>
            <p:spPr>
              <a:xfrm>
                <a:off x="5804544" y="94687"/>
                <a:ext cx="50040" cy="20160"/>
              </a:xfrm>
              <a:prstGeom prst="rect">
                <a:avLst/>
              </a:prstGeom>
            </p:spPr>
          </p:pic>
        </mc:Fallback>
      </mc:AlternateContent>
      <p:sp>
        <p:nvSpPr>
          <p:cNvPr id="16" name="Content Placeholder 2">
            <a:extLst>
              <a:ext uri="{FF2B5EF4-FFF2-40B4-BE49-F238E27FC236}">
                <a16:creationId xmlns:a16="http://schemas.microsoft.com/office/drawing/2014/main" id="{A7C573CA-231D-4347-BE7C-785ABF023A34}"/>
              </a:ext>
            </a:extLst>
          </p:cNvPr>
          <p:cNvSpPr txBox="1">
            <a:spLocks/>
          </p:cNvSpPr>
          <p:nvPr/>
        </p:nvSpPr>
        <p:spPr>
          <a:xfrm>
            <a:off x="6513530" y="1889256"/>
            <a:ext cx="2396082" cy="43902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November 2018</a:t>
            </a:r>
            <a:endParaRPr lang="en-US" sz="1800" b="1" dirty="0">
              <a:solidFill>
                <a:schemeClr val="bg1">
                  <a:lumMod val="50000"/>
                </a:schemeClr>
              </a:solidFill>
            </a:endParaRP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712421DF-2DCF-4427-860B-6CFACB70B847}"/>
                  </a:ext>
                </a:extLst>
              </p:cNvPr>
              <p:cNvSpPr txBox="1">
                <a:spLocks/>
              </p:cNvSpPr>
              <p:nvPr/>
            </p:nvSpPr>
            <p:spPr>
              <a:xfrm>
                <a:off x="419099" y="1943576"/>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chemeClr val="tx1"/>
                    </a:solidFill>
                  </a:rPr>
                  <a:t>OK… </a:t>
                </a:r>
                <a14:m>
                  <m:oMath xmlns:m="http://schemas.openxmlformats.org/officeDocument/2006/math">
                    <m:r>
                      <a:rPr lang="en-US" sz="2600" b="0" i="1" smtClean="0">
                        <a:solidFill>
                          <a:schemeClr val="accent4">
                            <a:lumMod val="75000"/>
                          </a:schemeClr>
                        </a:solidFill>
                        <a:latin typeface="Cambria Math" panose="02040503050406030204" pitchFamily="18" charset="0"/>
                      </a:rPr>
                      <m:t>𝑂</m:t>
                    </m:r>
                    <m:r>
                      <a:rPr lang="en-US" sz="2600" b="0" i="0" smtClean="0">
                        <a:solidFill>
                          <a:schemeClr val="accent4">
                            <a:lumMod val="75000"/>
                          </a:schemeClr>
                        </a:solidFill>
                        <a:latin typeface="Cambria Math" panose="02040503050406030204" pitchFamily="18" charset="0"/>
                      </a:rPr>
                      <m:t>(</m:t>
                    </m:r>
                    <m:sSup>
                      <m:sSupPr>
                        <m:ctrlPr>
                          <a:rPr lang="en-US" sz="2600" b="0" i="1" smtClean="0">
                            <a:solidFill>
                              <a:schemeClr val="accent4">
                                <a:lumMod val="75000"/>
                              </a:schemeClr>
                            </a:solidFill>
                            <a:latin typeface="Cambria Math" panose="02040503050406030204" pitchFamily="18" charset="0"/>
                          </a:rPr>
                        </m:ctrlPr>
                      </m:sSupPr>
                      <m:e>
                        <m:r>
                          <a:rPr lang="en-US" sz="2600" b="0" i="1" smtClean="0">
                            <a:solidFill>
                              <a:schemeClr val="accent4">
                                <a:lumMod val="75000"/>
                              </a:schemeClr>
                            </a:solidFill>
                            <a:latin typeface="Cambria Math" panose="02040503050406030204" pitchFamily="18" charset="0"/>
                          </a:rPr>
                          <m:t>𝑛</m:t>
                        </m:r>
                      </m:e>
                      <m:sup>
                        <m:r>
                          <a:rPr lang="en-US" sz="2600" b="0" i="1" smtClean="0">
                            <a:solidFill>
                              <a:schemeClr val="accent4">
                                <a:lumMod val="75000"/>
                              </a:schemeClr>
                            </a:solidFill>
                            <a:latin typeface="Cambria Math" panose="02040503050406030204" pitchFamily="18" charset="0"/>
                          </a:rPr>
                          <m:t>28</m:t>
                        </m:r>
                      </m:sup>
                    </m:sSup>
                    <m:r>
                      <a:rPr lang="en-US" sz="2600" b="0" i="1" smtClean="0">
                        <a:solidFill>
                          <a:schemeClr val="accent4">
                            <a:lumMod val="75000"/>
                          </a:schemeClr>
                        </a:solidFill>
                        <a:latin typeface="Cambria Math" panose="02040503050406030204" pitchFamily="18" charset="0"/>
                      </a:rPr>
                      <m:t>)</m:t>
                    </m:r>
                  </m:oMath>
                </a14:m>
                <a:r>
                  <a:rPr lang="en-US" sz="2600" dirty="0">
                    <a:solidFill>
                      <a:schemeClr val="accent4">
                        <a:lumMod val="75000"/>
                      </a:schemeClr>
                    </a:solidFill>
                  </a:rPr>
                  <a:t> time</a:t>
                </a:r>
                <a:endParaRPr lang="en-US" sz="2600" dirty="0">
                  <a:solidFill>
                    <a:schemeClr val="tx1"/>
                  </a:solidFill>
                </a:endParaRPr>
              </a:p>
            </p:txBody>
          </p:sp>
        </mc:Choice>
        <mc:Fallback xmlns="">
          <p:sp>
            <p:nvSpPr>
              <p:cNvPr id="18" name="Content Placeholder 2">
                <a:extLst>
                  <a:ext uri="{FF2B5EF4-FFF2-40B4-BE49-F238E27FC236}">
                    <a16:creationId xmlns:a16="http://schemas.microsoft.com/office/drawing/2014/main" id="{712421DF-2DCF-4427-860B-6CFACB70B847}"/>
                  </a:ext>
                </a:extLst>
              </p:cNvPr>
              <p:cNvSpPr txBox="1">
                <a:spLocks noRot="1" noChangeAspect="1" noMove="1" noResize="1" noEditPoints="1" noAdjustHandles="1" noChangeArrowheads="1" noChangeShapeType="1" noTextEdit="1"/>
              </p:cNvSpPr>
              <p:nvPr/>
            </p:nvSpPr>
            <p:spPr>
              <a:xfrm>
                <a:off x="419099" y="1943576"/>
                <a:ext cx="8434935" cy="684614"/>
              </a:xfrm>
              <a:prstGeom prst="rect">
                <a:avLst/>
              </a:prstGeom>
              <a:blipFill>
                <a:blip r:embed="rId5"/>
                <a:stretch>
                  <a:fillRect l="-1302"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4E4B6AF3-348D-4A71-B9E5-CFA392D02DAE}"/>
                  </a:ext>
                </a:extLst>
              </p:cNvPr>
              <p:cNvSpPr txBox="1">
                <a:spLocks/>
              </p:cNvSpPr>
              <p:nvPr/>
            </p:nvSpPr>
            <p:spPr>
              <a:xfrm>
                <a:off x="419097" y="2985794"/>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dirty="0"/>
                  <a:t>June 2019: </a:t>
                </a:r>
                <a14:m>
                  <m:oMath xmlns:m="http://schemas.openxmlformats.org/officeDocument/2006/math">
                    <m:r>
                      <a:rPr lang="en-US" sz="2600" b="0" i="1" smtClean="0">
                        <a:solidFill>
                          <a:srgbClr val="318B71"/>
                        </a:solidFill>
                        <a:latin typeface="Cambria Math" panose="02040503050406030204" pitchFamily="18" charset="0"/>
                      </a:rPr>
                      <m:t>𝑂</m:t>
                    </m:r>
                    <m:r>
                      <a:rPr lang="en-US" sz="2600" b="0" i="1" smtClean="0">
                        <a:solidFill>
                          <a:srgbClr val="318B71"/>
                        </a:solidFill>
                        <a:latin typeface="Cambria Math" panose="02040503050406030204" pitchFamily="18" charset="0"/>
                      </a:rPr>
                      <m:t>(</m:t>
                    </m:r>
                    <m:sSup>
                      <m:sSupPr>
                        <m:ctrlPr>
                          <a:rPr lang="en-US" sz="2600" b="0" i="1" smtClean="0">
                            <a:solidFill>
                              <a:srgbClr val="318B71"/>
                            </a:solidFill>
                            <a:latin typeface="Cambria Math" panose="02040503050406030204" pitchFamily="18" charset="0"/>
                          </a:rPr>
                        </m:ctrlPr>
                      </m:sSupPr>
                      <m:e>
                        <m:r>
                          <a:rPr lang="en-US" sz="2600" b="0" i="1" smtClean="0">
                            <a:solidFill>
                              <a:srgbClr val="318B71"/>
                            </a:solidFill>
                            <a:latin typeface="Cambria Math" panose="02040503050406030204" pitchFamily="18" charset="0"/>
                          </a:rPr>
                          <m:t>𝑛</m:t>
                        </m:r>
                      </m:e>
                      <m:sup>
                        <m:r>
                          <a:rPr lang="en-US" sz="2600" b="0" i="1" smtClean="0">
                            <a:solidFill>
                              <a:srgbClr val="318B71"/>
                            </a:solidFill>
                            <a:latin typeface="Cambria Math" panose="02040503050406030204" pitchFamily="18" charset="0"/>
                          </a:rPr>
                          <m:t>4</m:t>
                        </m:r>
                      </m:sup>
                    </m:sSup>
                    <m:r>
                      <a:rPr lang="en-US" sz="2600" b="0" i="1" smtClean="0">
                        <a:solidFill>
                          <a:srgbClr val="318B71"/>
                        </a:solidFill>
                        <a:latin typeface="Cambria Math" panose="02040503050406030204" pitchFamily="18" charset="0"/>
                      </a:rPr>
                      <m:t>)</m:t>
                    </m:r>
                  </m:oMath>
                </a14:m>
                <a:r>
                  <a:rPr lang="en-US" sz="2600" dirty="0">
                    <a:solidFill>
                      <a:schemeClr val="accent4">
                        <a:lumMod val="75000"/>
                      </a:schemeClr>
                    </a:solidFill>
                  </a:rPr>
                  <a:t> time  </a:t>
                </a:r>
                <a:r>
                  <a:rPr lang="en-US" sz="1800" dirty="0">
                    <a:solidFill>
                      <a:schemeClr val="bg2">
                        <a:lumMod val="50000"/>
                      </a:schemeClr>
                    </a:solidFill>
                  </a:rPr>
                  <a:t>[</a:t>
                </a:r>
                <a:r>
                  <a:rPr lang="en-US" sz="1800" dirty="0" err="1">
                    <a:solidFill>
                      <a:schemeClr val="bg2">
                        <a:lumMod val="50000"/>
                      </a:schemeClr>
                    </a:solidFill>
                  </a:rPr>
                  <a:t>Cherapanamjeri</a:t>
                </a:r>
                <a:r>
                  <a:rPr lang="en-US" sz="1800" dirty="0">
                    <a:solidFill>
                      <a:schemeClr val="bg2">
                        <a:lumMod val="50000"/>
                      </a:schemeClr>
                    </a:solidFill>
                  </a:rPr>
                  <a:t>-Flammarion-Bartlett COLT19]</a:t>
                </a:r>
              </a:p>
            </p:txBody>
          </p:sp>
        </mc:Choice>
        <mc:Fallback xmlns="">
          <p:sp>
            <p:nvSpPr>
              <p:cNvPr id="20" name="Content Placeholder 2">
                <a:extLst>
                  <a:ext uri="{FF2B5EF4-FFF2-40B4-BE49-F238E27FC236}">
                    <a16:creationId xmlns:a16="http://schemas.microsoft.com/office/drawing/2014/main" id="{4E4B6AF3-348D-4A71-B9E5-CFA392D02DAE}"/>
                  </a:ext>
                </a:extLst>
              </p:cNvPr>
              <p:cNvSpPr txBox="1">
                <a:spLocks noRot="1" noChangeAspect="1" noMove="1" noResize="1" noEditPoints="1" noAdjustHandles="1" noChangeArrowheads="1" noChangeShapeType="1" noTextEdit="1"/>
              </p:cNvSpPr>
              <p:nvPr/>
            </p:nvSpPr>
            <p:spPr>
              <a:xfrm>
                <a:off x="419097" y="2985794"/>
                <a:ext cx="8434935" cy="684614"/>
              </a:xfrm>
              <a:prstGeom prst="rect">
                <a:avLst/>
              </a:prstGeom>
              <a:blipFill>
                <a:blip r:embed="rId6"/>
                <a:stretch>
                  <a:fillRect l="-1302"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AF99E61C-378D-4A9A-B700-BFCC4279F5EB}"/>
                  </a:ext>
                </a:extLst>
              </p:cNvPr>
              <p:cNvSpPr txBox="1">
                <a:spLocks/>
              </p:cNvSpPr>
              <p:nvPr/>
            </p:nvSpPr>
            <p:spPr>
              <a:xfrm>
                <a:off x="354532" y="5037545"/>
                <a:ext cx="8434935" cy="13694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Also December 2019: </a:t>
                </a:r>
                <a14:m>
                  <m:oMath xmlns:m="http://schemas.openxmlformats.org/officeDocument/2006/math">
                    <m:acc>
                      <m:accPr>
                        <m:chr m:val="̃"/>
                        <m:ctrlPr>
                          <a:rPr lang="en-US" sz="2600" b="0" i="1" smtClean="0">
                            <a:solidFill>
                              <a:schemeClr val="accent4">
                                <a:lumMod val="75000"/>
                              </a:schemeClr>
                            </a:solidFill>
                            <a:latin typeface="Cambria Math" panose="02040503050406030204" pitchFamily="18" charset="0"/>
                          </a:rPr>
                        </m:ctrlPr>
                      </m:accPr>
                      <m:e>
                        <m:r>
                          <a:rPr lang="en-US" sz="2600" b="0" i="1" smtClean="0">
                            <a:solidFill>
                              <a:schemeClr val="accent4">
                                <a:lumMod val="75000"/>
                              </a:schemeClr>
                            </a:solidFill>
                            <a:latin typeface="Cambria Math" panose="02040503050406030204" pitchFamily="18" charset="0"/>
                          </a:rPr>
                          <m:t>𝑂</m:t>
                        </m:r>
                      </m:e>
                    </m:acc>
                    <m:r>
                      <a:rPr lang="en-US" sz="2600" b="0" i="1" dirty="0" smtClean="0">
                        <a:solidFill>
                          <a:srgbClr val="318B71"/>
                        </a:solidFill>
                        <a:latin typeface="Cambria Math" panose="02040503050406030204" pitchFamily="18" charset="0"/>
                      </a:rPr>
                      <m:t>(</m:t>
                    </m:r>
                    <m:r>
                      <a:rPr lang="en-US" sz="2600" b="0" i="1" smtClean="0">
                        <a:solidFill>
                          <a:srgbClr val="318B71"/>
                        </a:solidFill>
                        <a:latin typeface="Cambria Math" panose="02040503050406030204" pitchFamily="18" charset="0"/>
                      </a:rPr>
                      <m:t>𝑛</m:t>
                    </m:r>
                    <m:r>
                      <a:rPr lang="en-US" sz="2600" b="0" i="1" smtClean="0">
                        <a:solidFill>
                          <a:srgbClr val="318B71"/>
                        </a:solidFill>
                        <a:latin typeface="Cambria Math" panose="02040503050406030204" pitchFamily="18" charset="0"/>
                      </a:rPr>
                      <m:t>) </m:t>
                    </m:r>
                  </m:oMath>
                </a14:m>
                <a:r>
                  <a:rPr lang="en-US" sz="2600" dirty="0">
                    <a:solidFill>
                      <a:schemeClr val="accent4">
                        <a:lumMod val="75000"/>
                      </a:schemeClr>
                    </a:solidFill>
                  </a:rPr>
                  <a:t>time</a:t>
                </a:r>
                <a:r>
                  <a:rPr lang="en-US" sz="2600" dirty="0"/>
                  <a:t>,</a:t>
                </a:r>
                <a:r>
                  <a:rPr lang="en-US" sz="2600" dirty="0">
                    <a:solidFill>
                      <a:schemeClr val="accent4">
                        <a:lumMod val="75000"/>
                      </a:schemeClr>
                    </a:solidFill>
                  </a:rPr>
                  <a:t> </a:t>
                </a:r>
                <a:r>
                  <a:rPr lang="en-US" sz="2600" b="1" dirty="0"/>
                  <a:t>with code</a:t>
                </a:r>
                <a:endParaRPr lang="en-US" sz="2600" dirty="0">
                  <a:solidFill>
                    <a:schemeClr val="accent4">
                      <a:lumMod val="75000"/>
                    </a:schemeClr>
                  </a:solidFill>
                </a:endParaRPr>
              </a:p>
              <a:p>
                <a:pPr marL="0" indent="0">
                  <a:buFont typeface="Arial" panose="020B0604020202020204" pitchFamily="34" charset="0"/>
                  <a:buNone/>
                </a:pPr>
                <a:r>
                  <a:rPr lang="en-US" sz="2600" dirty="0"/>
                  <a:t>(adversarial robustness instead of confidence intervals)</a:t>
                </a:r>
              </a:p>
              <a:p>
                <a:pPr marL="0" indent="0">
                  <a:buFont typeface="Arial" panose="020B0604020202020204" pitchFamily="34" charset="0"/>
                  <a:buNone/>
                </a:pPr>
                <a:r>
                  <a:rPr lang="en-US" sz="1800" dirty="0">
                    <a:solidFill>
                      <a:schemeClr val="bg2">
                        <a:lumMod val="50000"/>
                      </a:schemeClr>
                    </a:solidFill>
                  </a:rPr>
                  <a:t>[Dong-</a:t>
                </a:r>
                <a:r>
                  <a:rPr lang="en-US" sz="1800" b="1" dirty="0">
                    <a:solidFill>
                      <a:schemeClr val="bg2">
                        <a:lumMod val="50000"/>
                      </a:schemeClr>
                    </a:solidFill>
                  </a:rPr>
                  <a:t>H-</a:t>
                </a:r>
                <a:r>
                  <a:rPr lang="en-US" sz="1800" dirty="0">
                    <a:solidFill>
                      <a:schemeClr val="bg2">
                        <a:lumMod val="50000"/>
                      </a:schemeClr>
                    </a:solidFill>
                  </a:rPr>
                  <a:t>Li </a:t>
                </a:r>
                <a:r>
                  <a:rPr lang="en-US" sz="1800" dirty="0" err="1">
                    <a:solidFill>
                      <a:schemeClr val="bg2">
                        <a:lumMod val="50000"/>
                      </a:schemeClr>
                    </a:solidFill>
                  </a:rPr>
                  <a:t>NeurIPS</a:t>
                </a:r>
                <a:r>
                  <a:rPr lang="en-US" sz="1800" dirty="0">
                    <a:solidFill>
                      <a:schemeClr val="bg2">
                        <a:lumMod val="50000"/>
                      </a:schemeClr>
                    </a:solidFill>
                  </a:rPr>
                  <a:t> 19 Spotlight]</a:t>
                </a:r>
              </a:p>
            </p:txBody>
          </p:sp>
        </mc:Choice>
        <mc:Fallback xmlns="">
          <p:sp>
            <p:nvSpPr>
              <p:cNvPr id="21" name="Content Placeholder 2">
                <a:extLst>
                  <a:ext uri="{FF2B5EF4-FFF2-40B4-BE49-F238E27FC236}">
                    <a16:creationId xmlns:a16="http://schemas.microsoft.com/office/drawing/2014/main" id="{AF99E61C-378D-4A9A-B700-BFCC4279F5EB}"/>
                  </a:ext>
                </a:extLst>
              </p:cNvPr>
              <p:cNvSpPr txBox="1">
                <a:spLocks noRot="1" noChangeAspect="1" noMove="1" noResize="1" noEditPoints="1" noAdjustHandles="1" noChangeArrowheads="1" noChangeShapeType="1" noTextEdit="1"/>
              </p:cNvSpPr>
              <p:nvPr/>
            </p:nvSpPr>
            <p:spPr>
              <a:xfrm>
                <a:off x="354532" y="5037545"/>
                <a:ext cx="8434935" cy="1369474"/>
              </a:xfrm>
              <a:prstGeom prst="rect">
                <a:avLst/>
              </a:prstGeom>
              <a:blipFill>
                <a:blip r:embed="rId7"/>
                <a:stretch>
                  <a:fillRect l="-1301" t="-5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E1D258D-B01A-4D07-939D-BF2C36CD7024}"/>
                  </a:ext>
                </a:extLst>
              </p:cNvPr>
              <p:cNvSpPr txBox="1">
                <a:spLocks/>
              </p:cNvSpPr>
              <p:nvPr/>
            </p:nvSpPr>
            <p:spPr>
              <a:xfrm>
                <a:off x="419097" y="4064547"/>
                <a:ext cx="8434935" cy="6846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t>December 2019:  </a:t>
                </a:r>
                <a14:m>
                  <m:oMath xmlns:m="http://schemas.openxmlformats.org/officeDocument/2006/math">
                    <m:acc>
                      <m:accPr>
                        <m:chr m:val="̃"/>
                        <m:ctrlPr>
                          <a:rPr lang="en-US" sz="2600" b="0" i="1" smtClean="0">
                            <a:solidFill>
                              <a:srgbClr val="318B71"/>
                            </a:solidFill>
                            <a:latin typeface="Cambria Math" panose="02040503050406030204" pitchFamily="18" charset="0"/>
                          </a:rPr>
                        </m:ctrlPr>
                      </m:accPr>
                      <m:e>
                        <m:r>
                          <a:rPr lang="en-US" sz="2600" b="0" i="1" smtClean="0">
                            <a:solidFill>
                              <a:srgbClr val="318B71"/>
                            </a:solidFill>
                            <a:latin typeface="Cambria Math" panose="02040503050406030204" pitchFamily="18" charset="0"/>
                          </a:rPr>
                          <m:t>𝑂</m:t>
                        </m:r>
                      </m:e>
                    </m:acc>
                    <m:r>
                      <a:rPr lang="en-US" sz="2600" i="1">
                        <a:solidFill>
                          <a:srgbClr val="318B71"/>
                        </a:solidFill>
                        <a:latin typeface="Cambria Math" panose="02040503050406030204" pitchFamily="18" charset="0"/>
                      </a:rPr>
                      <m:t>(</m:t>
                    </m:r>
                    <m:sSup>
                      <m:sSupPr>
                        <m:ctrlPr>
                          <a:rPr lang="en-US" sz="2600" i="1">
                            <a:solidFill>
                              <a:srgbClr val="318B71"/>
                            </a:solidFill>
                            <a:latin typeface="Cambria Math" panose="02040503050406030204" pitchFamily="18" charset="0"/>
                          </a:rPr>
                        </m:ctrlPr>
                      </m:sSupPr>
                      <m:e>
                        <m:r>
                          <a:rPr lang="en-US" sz="2600" i="1">
                            <a:solidFill>
                              <a:srgbClr val="318B71"/>
                            </a:solidFill>
                            <a:latin typeface="Cambria Math" panose="02040503050406030204" pitchFamily="18" charset="0"/>
                          </a:rPr>
                          <m:t>𝑛</m:t>
                        </m:r>
                      </m:e>
                      <m:sup>
                        <m:r>
                          <a:rPr lang="en-US" sz="2600" b="0" i="1" smtClean="0">
                            <a:solidFill>
                              <a:srgbClr val="318B71"/>
                            </a:solidFill>
                            <a:latin typeface="Cambria Math" panose="02040503050406030204" pitchFamily="18" charset="0"/>
                          </a:rPr>
                          <m:t>2</m:t>
                        </m:r>
                      </m:sup>
                    </m:sSup>
                    <m:r>
                      <a:rPr lang="en-US" sz="2600" i="1">
                        <a:solidFill>
                          <a:srgbClr val="318B71"/>
                        </a:solidFill>
                        <a:latin typeface="Cambria Math" panose="02040503050406030204" pitchFamily="18" charset="0"/>
                      </a:rPr>
                      <m:t>) </m:t>
                    </m:r>
                  </m:oMath>
                </a14:m>
                <a:r>
                  <a:rPr lang="en-US" sz="2600" dirty="0">
                    <a:solidFill>
                      <a:schemeClr val="accent4">
                        <a:lumMod val="75000"/>
                      </a:schemeClr>
                    </a:solidFill>
                  </a:rPr>
                  <a:t>time </a:t>
                </a:r>
                <a:r>
                  <a:rPr lang="en-US" sz="1800" dirty="0">
                    <a:solidFill>
                      <a:schemeClr val="bg2">
                        <a:lumMod val="50000"/>
                      </a:schemeClr>
                    </a:solidFill>
                  </a:rPr>
                  <a:t>[</a:t>
                </a:r>
                <a:r>
                  <a:rPr lang="en-US" sz="1800" dirty="0" err="1">
                    <a:solidFill>
                      <a:schemeClr val="bg2">
                        <a:lumMod val="50000"/>
                      </a:schemeClr>
                    </a:solidFill>
                  </a:rPr>
                  <a:t>Depersin-Lecue</a:t>
                </a:r>
                <a:r>
                  <a:rPr lang="en-US" sz="1800" dirty="0">
                    <a:solidFill>
                      <a:schemeClr val="bg2">
                        <a:lumMod val="50000"/>
                      </a:schemeClr>
                    </a:solidFill>
                  </a:rPr>
                  <a:t> 19, Lei-</a:t>
                </a:r>
                <a:r>
                  <a:rPr lang="en-US" sz="1800" dirty="0" err="1">
                    <a:solidFill>
                      <a:schemeClr val="bg2">
                        <a:lumMod val="50000"/>
                      </a:schemeClr>
                    </a:solidFill>
                  </a:rPr>
                  <a:t>Luh</a:t>
                </a:r>
                <a:r>
                  <a:rPr lang="en-US" sz="1800" dirty="0">
                    <a:solidFill>
                      <a:schemeClr val="bg2">
                        <a:lumMod val="50000"/>
                      </a:schemeClr>
                    </a:solidFill>
                  </a:rPr>
                  <a:t>-Venkat-Zhang 19]</a:t>
                </a:r>
              </a:p>
            </p:txBody>
          </p:sp>
        </mc:Choice>
        <mc:Fallback xmlns="">
          <p:sp>
            <p:nvSpPr>
              <p:cNvPr id="22" name="Content Placeholder 2">
                <a:extLst>
                  <a:ext uri="{FF2B5EF4-FFF2-40B4-BE49-F238E27FC236}">
                    <a16:creationId xmlns:a16="http://schemas.microsoft.com/office/drawing/2014/main" id="{CE1D258D-B01A-4D07-939D-BF2C36CD7024}"/>
                  </a:ext>
                </a:extLst>
              </p:cNvPr>
              <p:cNvSpPr txBox="1">
                <a:spLocks noRot="1" noChangeAspect="1" noMove="1" noResize="1" noEditPoints="1" noAdjustHandles="1" noChangeArrowheads="1" noChangeShapeType="1" noTextEdit="1"/>
              </p:cNvSpPr>
              <p:nvPr/>
            </p:nvSpPr>
            <p:spPr>
              <a:xfrm>
                <a:off x="419097" y="4064547"/>
                <a:ext cx="8434935" cy="684614"/>
              </a:xfrm>
              <a:prstGeom prst="rect">
                <a:avLst/>
              </a:prstGeom>
              <a:blipFill>
                <a:blip r:embed="rId8"/>
                <a:stretch>
                  <a:fillRect l="-1302" t="-11607" r="-651"/>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EFEC66A8-7D1D-4F18-B409-00653C8643B3}"/>
              </a:ext>
            </a:extLst>
          </p:cNvPr>
          <p:cNvSpPr/>
          <p:nvPr/>
        </p:nvSpPr>
        <p:spPr>
          <a:xfrm>
            <a:off x="403131" y="2038549"/>
            <a:ext cx="8337735" cy="2860224"/>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Line of work on speeding up </a:t>
            </a:r>
            <a:r>
              <a:rPr lang="en-US" sz="2400" b="1" dirty="0" err="1">
                <a:solidFill>
                  <a:schemeClr val="tx1"/>
                </a:solidFill>
              </a:rPr>
              <a:t>SoS</a:t>
            </a:r>
            <a:r>
              <a:rPr lang="en-US" sz="2400" b="1" dirty="0">
                <a:solidFill>
                  <a:schemeClr val="tx1"/>
                </a:solidFill>
              </a:rPr>
              <a:t>-based algorithms:</a:t>
            </a:r>
          </a:p>
          <a:p>
            <a:r>
              <a:rPr lang="en-US" sz="2400" dirty="0">
                <a:solidFill>
                  <a:schemeClr val="bg2">
                    <a:lumMod val="50000"/>
                  </a:schemeClr>
                </a:solidFill>
              </a:rPr>
              <a:t>[</a:t>
            </a:r>
            <a:r>
              <a:rPr lang="en-US" sz="2400" b="1" dirty="0">
                <a:solidFill>
                  <a:schemeClr val="bg2">
                    <a:lumMod val="50000"/>
                  </a:schemeClr>
                </a:solidFill>
              </a:rPr>
              <a:t>H</a:t>
            </a:r>
            <a:r>
              <a:rPr lang="en-US" sz="2400" dirty="0">
                <a:solidFill>
                  <a:schemeClr val="bg2">
                    <a:lumMod val="50000"/>
                  </a:schemeClr>
                </a:solidFill>
              </a:rPr>
              <a:t>-Shi-</a:t>
            </a:r>
            <a:r>
              <a:rPr lang="en-US" sz="2400" dirty="0" err="1">
                <a:solidFill>
                  <a:schemeClr val="bg2">
                    <a:lumMod val="50000"/>
                  </a:schemeClr>
                </a:solidFill>
              </a:rPr>
              <a:t>Steurer</a:t>
            </a:r>
            <a:r>
              <a:rPr lang="en-US" sz="2400" dirty="0">
                <a:solidFill>
                  <a:schemeClr val="bg2">
                    <a:lumMod val="50000"/>
                  </a:schemeClr>
                </a:solidFill>
              </a:rPr>
              <a:t> COLT 15, </a:t>
            </a:r>
            <a:r>
              <a:rPr lang="en-US" sz="2400" b="1" dirty="0">
                <a:solidFill>
                  <a:schemeClr val="bg2">
                    <a:lumMod val="50000"/>
                  </a:schemeClr>
                </a:solidFill>
              </a:rPr>
              <a:t>H</a:t>
            </a:r>
            <a:r>
              <a:rPr lang="en-US" sz="2400" dirty="0">
                <a:solidFill>
                  <a:schemeClr val="bg2">
                    <a:lumMod val="50000"/>
                  </a:schemeClr>
                </a:solidFill>
              </a:rPr>
              <a:t>-Schramm-Shi-</a:t>
            </a:r>
            <a:r>
              <a:rPr lang="en-US" sz="2400" dirty="0" err="1">
                <a:solidFill>
                  <a:schemeClr val="bg2">
                    <a:lumMod val="50000"/>
                  </a:schemeClr>
                </a:solidFill>
              </a:rPr>
              <a:t>Steurer</a:t>
            </a:r>
            <a:r>
              <a:rPr lang="en-US" sz="2400" dirty="0">
                <a:solidFill>
                  <a:schemeClr val="bg2">
                    <a:lumMod val="50000"/>
                  </a:schemeClr>
                </a:solidFill>
              </a:rPr>
              <a:t> STOC 16, </a:t>
            </a:r>
            <a:r>
              <a:rPr lang="en-US" sz="2400" b="1" dirty="0">
                <a:solidFill>
                  <a:schemeClr val="bg2">
                    <a:lumMod val="50000"/>
                  </a:schemeClr>
                </a:solidFill>
              </a:rPr>
              <a:t>H</a:t>
            </a:r>
            <a:r>
              <a:rPr lang="en-US" sz="2400" dirty="0">
                <a:solidFill>
                  <a:schemeClr val="bg2">
                    <a:lumMod val="50000"/>
                  </a:schemeClr>
                </a:solidFill>
              </a:rPr>
              <a:t>-Schramm-Shi COLT 19, Dong-</a:t>
            </a:r>
            <a:r>
              <a:rPr lang="en-US" sz="2400" b="1" dirty="0">
                <a:solidFill>
                  <a:schemeClr val="bg2">
                    <a:lumMod val="50000"/>
                  </a:schemeClr>
                </a:solidFill>
              </a:rPr>
              <a:t>H</a:t>
            </a:r>
            <a:r>
              <a:rPr lang="en-US" sz="2400" dirty="0">
                <a:solidFill>
                  <a:schemeClr val="bg2">
                    <a:lumMod val="50000"/>
                  </a:schemeClr>
                </a:solidFill>
              </a:rPr>
              <a:t>-Li </a:t>
            </a:r>
            <a:r>
              <a:rPr lang="en-US" sz="2400" dirty="0" err="1">
                <a:solidFill>
                  <a:schemeClr val="bg2">
                    <a:lumMod val="50000"/>
                  </a:schemeClr>
                </a:solidFill>
              </a:rPr>
              <a:t>NeurIPS</a:t>
            </a:r>
            <a:r>
              <a:rPr lang="en-US" sz="2400" dirty="0">
                <a:solidFill>
                  <a:schemeClr val="bg2">
                    <a:lumMod val="50000"/>
                  </a:schemeClr>
                </a:solidFill>
              </a:rPr>
              <a:t> 19] </a:t>
            </a:r>
          </a:p>
        </p:txBody>
      </p:sp>
      <p:sp>
        <p:nvSpPr>
          <p:cNvPr id="17" name="Content Placeholder 2">
            <a:extLst>
              <a:ext uri="{FF2B5EF4-FFF2-40B4-BE49-F238E27FC236}">
                <a16:creationId xmlns:a16="http://schemas.microsoft.com/office/drawing/2014/main" id="{05A1076C-374C-4CEB-AE47-103543260915}"/>
              </a:ext>
            </a:extLst>
          </p:cNvPr>
          <p:cNvSpPr txBox="1">
            <a:spLocks/>
          </p:cNvSpPr>
          <p:nvPr/>
        </p:nvSpPr>
        <p:spPr>
          <a:xfrm>
            <a:off x="419099" y="385653"/>
            <a:ext cx="8434935" cy="91032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600" dirty="0">
                <a:solidFill>
                  <a:schemeClr val="bg2">
                    <a:lumMod val="50000"/>
                  </a:schemeClr>
                </a:solidFill>
              </a:rPr>
              <a:t>[</a:t>
            </a:r>
            <a:r>
              <a:rPr lang="en-US" sz="2600" b="1" dirty="0">
                <a:solidFill>
                  <a:schemeClr val="bg2">
                    <a:lumMod val="50000"/>
                  </a:schemeClr>
                </a:solidFill>
              </a:rPr>
              <a:t>H</a:t>
            </a:r>
            <a:r>
              <a:rPr lang="en-US" sz="2600" dirty="0">
                <a:solidFill>
                  <a:schemeClr val="bg2">
                    <a:lumMod val="50000"/>
                  </a:schemeClr>
                </a:solidFill>
              </a:rPr>
              <a:t> Annals of Statistics 19]</a:t>
            </a:r>
            <a:r>
              <a:rPr lang="en-US" sz="2600" dirty="0"/>
              <a:t>: </a:t>
            </a:r>
            <a:r>
              <a:rPr lang="en-US" sz="2600" dirty="0">
                <a:solidFill>
                  <a:srgbClr val="C00000"/>
                </a:solidFill>
              </a:rPr>
              <a:t>High-dimensional </a:t>
            </a:r>
            <a:r>
              <a:rPr lang="en-US" sz="2600" dirty="0"/>
              <a:t>m</a:t>
            </a:r>
            <a:r>
              <a:rPr lang="en-US" sz="2600" dirty="0">
                <a:solidFill>
                  <a:schemeClr val="tx1"/>
                </a:solidFill>
              </a:rPr>
              <a:t>edian in </a:t>
            </a:r>
            <a:r>
              <a:rPr lang="en-US" sz="2600" dirty="0">
                <a:solidFill>
                  <a:schemeClr val="accent4">
                    <a:lumMod val="75000"/>
                  </a:schemeClr>
                </a:solidFill>
              </a:rPr>
              <a:t>polynomial time</a:t>
            </a:r>
            <a:r>
              <a:rPr lang="en-US" sz="2600" dirty="0">
                <a:solidFill>
                  <a:schemeClr val="tx1"/>
                </a:solidFill>
              </a:rPr>
              <a:t>!</a:t>
            </a:r>
            <a:endParaRPr lang="en-US" sz="2600" b="1" dirty="0">
              <a:solidFill>
                <a:schemeClr val="bg1">
                  <a:lumMod val="50000"/>
                </a:schemeClr>
              </a:solidFill>
            </a:endParaRPr>
          </a:p>
        </p:txBody>
      </p:sp>
      <p:sp>
        <p:nvSpPr>
          <p:cNvPr id="19" name="Rectangle: Rounded Corners 18">
            <a:extLst>
              <a:ext uri="{FF2B5EF4-FFF2-40B4-BE49-F238E27FC236}">
                <a16:creationId xmlns:a16="http://schemas.microsoft.com/office/drawing/2014/main" id="{5DAA7FDC-37AA-40CA-BABA-0FF2557EDE6A}"/>
              </a:ext>
            </a:extLst>
          </p:cNvPr>
          <p:cNvSpPr/>
          <p:nvPr/>
        </p:nvSpPr>
        <p:spPr>
          <a:xfrm>
            <a:off x="387166" y="229476"/>
            <a:ext cx="8337735" cy="132285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i="1" dirty="0">
              <a:solidFill>
                <a:schemeClr val="tx1"/>
              </a:solidFill>
            </a:endParaRPr>
          </a:p>
        </p:txBody>
      </p:sp>
      <p:sp>
        <p:nvSpPr>
          <p:cNvPr id="24" name="Rectangle 23">
            <a:extLst>
              <a:ext uri="{FF2B5EF4-FFF2-40B4-BE49-F238E27FC236}">
                <a16:creationId xmlns:a16="http://schemas.microsoft.com/office/drawing/2014/main" id="{629B6E03-D320-4551-8131-93AB983D16DF}"/>
              </a:ext>
            </a:extLst>
          </p:cNvPr>
          <p:cNvSpPr/>
          <p:nvPr/>
        </p:nvSpPr>
        <p:spPr>
          <a:xfrm>
            <a:off x="3287647" y="855594"/>
            <a:ext cx="5116593" cy="523220"/>
          </a:xfrm>
          <a:prstGeom prst="rect">
            <a:avLst/>
          </a:prstGeom>
        </p:spPr>
        <p:txBody>
          <a:bodyPr wrap="none">
            <a:spAutoFit/>
          </a:bodyPr>
          <a:lstStyle/>
          <a:p>
            <a:r>
              <a:rPr lang="en-US" sz="2800" b="1" i="1" dirty="0">
                <a:solidFill>
                  <a:srgbClr val="C00000"/>
                </a:solidFill>
              </a:rPr>
              <a:t>First optimal confidence intervals</a:t>
            </a:r>
          </a:p>
        </p:txBody>
      </p:sp>
      <p:sp>
        <p:nvSpPr>
          <p:cNvPr id="23" name="Arrow: Right 22">
            <a:extLst>
              <a:ext uri="{FF2B5EF4-FFF2-40B4-BE49-F238E27FC236}">
                <a16:creationId xmlns:a16="http://schemas.microsoft.com/office/drawing/2014/main" id="{4E18CDF5-5036-4377-ABCE-925C211C75FD}"/>
              </a:ext>
            </a:extLst>
          </p:cNvPr>
          <p:cNvSpPr/>
          <p:nvPr/>
        </p:nvSpPr>
        <p:spPr>
          <a:xfrm rot="12731499">
            <a:off x="7454668" y="1396729"/>
            <a:ext cx="513806" cy="363968"/>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E3BAA27E-9305-4BA9-8F1D-6F4EFE643963}"/>
              </a:ext>
            </a:extLst>
          </p:cNvPr>
          <p:cNvSpPr>
            <a:spLocks noGrp="1"/>
          </p:cNvSpPr>
          <p:nvPr>
            <p:ph type="sldNum" sz="quarter" idx="12"/>
          </p:nvPr>
        </p:nvSpPr>
        <p:spPr/>
        <p:txBody>
          <a:bodyPr/>
          <a:lstStyle/>
          <a:p>
            <a:fld id="{ED922394-96B1-4130-9F58-06B799E76477}" type="slidenum">
              <a:rPr lang="en-US" smtClean="0"/>
              <a:t>53</a:t>
            </a:fld>
            <a:endParaRPr lang="en-US"/>
          </a:p>
        </p:txBody>
      </p:sp>
    </p:spTree>
    <p:extLst>
      <p:ext uri="{BB962C8B-B14F-4D97-AF65-F5344CB8AC3E}">
        <p14:creationId xmlns:p14="http://schemas.microsoft.com/office/powerpoint/2010/main" val="2854868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3458-8B3D-40BC-B035-B62EC65781E7}"/>
              </a:ext>
            </a:extLst>
          </p:cNvPr>
          <p:cNvSpPr>
            <a:spLocks noGrp="1"/>
          </p:cNvSpPr>
          <p:nvPr>
            <p:ph type="title"/>
          </p:nvPr>
        </p:nvSpPr>
        <p:spPr/>
        <p:txBody>
          <a:bodyPr>
            <a:normAutofit/>
          </a:bodyPr>
          <a:lstStyle/>
          <a:p>
            <a:r>
              <a:rPr lang="en-US" sz="3600" dirty="0"/>
              <a:t>Experiment </a:t>
            </a:r>
            <a:r>
              <a:rPr lang="en-US" sz="3600" dirty="0">
                <a:solidFill>
                  <a:schemeClr val="bg2">
                    <a:lumMod val="50000"/>
                  </a:schemeClr>
                </a:solidFill>
              </a:rPr>
              <a:t>[D</a:t>
            </a:r>
            <a:r>
              <a:rPr lang="en-US" sz="3600" b="1" dirty="0">
                <a:solidFill>
                  <a:schemeClr val="bg2">
                    <a:lumMod val="50000"/>
                  </a:schemeClr>
                </a:solidFill>
              </a:rPr>
              <a:t>H</a:t>
            </a:r>
            <a:r>
              <a:rPr lang="en-US" sz="3600" dirty="0">
                <a:solidFill>
                  <a:schemeClr val="bg2">
                    <a:lumMod val="50000"/>
                  </a:schemeClr>
                </a:solidFill>
              </a:rPr>
              <a:t>L </a:t>
            </a:r>
            <a:r>
              <a:rPr lang="en-US" sz="3600" dirty="0" err="1">
                <a:solidFill>
                  <a:schemeClr val="bg2">
                    <a:lumMod val="50000"/>
                  </a:schemeClr>
                </a:solidFill>
              </a:rPr>
              <a:t>NeurIPS</a:t>
            </a:r>
            <a:r>
              <a:rPr lang="en-US" sz="3600" dirty="0">
                <a:solidFill>
                  <a:schemeClr val="bg2">
                    <a:lumMod val="50000"/>
                  </a:schemeClr>
                </a:solidFill>
              </a:rPr>
              <a:t> 19 (Spotlight)]</a:t>
            </a:r>
          </a:p>
        </p:txBody>
      </p:sp>
      <p:sp>
        <p:nvSpPr>
          <p:cNvPr id="3" name="Content Placeholder 2">
            <a:extLst>
              <a:ext uri="{FF2B5EF4-FFF2-40B4-BE49-F238E27FC236}">
                <a16:creationId xmlns:a16="http://schemas.microsoft.com/office/drawing/2014/main" id="{D7F30C4B-3831-49C7-8CB6-96E38CAE7DA1}"/>
              </a:ext>
            </a:extLst>
          </p:cNvPr>
          <p:cNvSpPr>
            <a:spLocks noGrp="1"/>
          </p:cNvSpPr>
          <p:nvPr>
            <p:ph idx="1"/>
          </p:nvPr>
        </p:nvSpPr>
        <p:spPr>
          <a:xfrm>
            <a:off x="715852" y="1459865"/>
            <a:ext cx="7886700" cy="1325563"/>
          </a:xfrm>
        </p:spPr>
        <p:txBody>
          <a:bodyPr>
            <a:normAutofit/>
          </a:bodyPr>
          <a:lstStyle/>
          <a:p>
            <a:pPr marL="0" indent="0">
              <a:buNone/>
            </a:pPr>
            <a:r>
              <a:rPr lang="en-US" b="1" dirty="0"/>
              <a:t>Task: </a:t>
            </a:r>
            <a:r>
              <a:rPr lang="en-US" dirty="0"/>
              <a:t>find the outliers in a high-dimensional </a:t>
            </a:r>
            <a:r>
              <a:rPr lang="en-US" i="1" dirty="0"/>
              <a:t>corrupted </a:t>
            </a:r>
            <a:r>
              <a:rPr lang="en-US" dirty="0"/>
              <a:t>data set</a:t>
            </a:r>
            <a:endParaRPr lang="en-US" b="1" dirty="0"/>
          </a:p>
        </p:txBody>
      </p:sp>
      <p:sp>
        <p:nvSpPr>
          <p:cNvPr id="4" name="TextBox 10">
            <a:extLst>
              <a:ext uri="{FF2B5EF4-FFF2-40B4-BE49-F238E27FC236}">
                <a16:creationId xmlns:a16="http://schemas.microsoft.com/office/drawing/2014/main" id="{68DA04A2-13F6-46C1-B2DF-C2562AF09B2D}"/>
              </a:ext>
            </a:extLst>
          </p:cNvPr>
          <p:cNvSpPr txBox="1"/>
          <p:nvPr/>
        </p:nvSpPr>
        <p:spPr>
          <a:xfrm rot="16200000">
            <a:off x="3513024" y="4298059"/>
            <a:ext cx="2548839" cy="43088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t>scoring performance</a:t>
            </a:r>
            <a:endParaRPr lang="en-US" sz="2200" b="0" dirty="0"/>
          </a:p>
        </p:txBody>
      </p:sp>
      <p:pic>
        <p:nvPicPr>
          <p:cNvPr id="6" name="Picture 5" descr="A close up of a map&#10;&#10;Description automatically generated">
            <a:extLst>
              <a:ext uri="{FF2B5EF4-FFF2-40B4-BE49-F238E27FC236}">
                <a16:creationId xmlns:a16="http://schemas.microsoft.com/office/drawing/2014/main" id="{6D76DA3C-7E76-4550-979A-70102188E0B4}"/>
              </a:ext>
            </a:extLst>
          </p:cNvPr>
          <p:cNvPicPr>
            <a:picLocks noChangeAspect="1"/>
          </p:cNvPicPr>
          <p:nvPr/>
        </p:nvPicPr>
        <p:blipFill rotWithShape="1">
          <a:blip r:embed="rId2">
            <a:extLst>
              <a:ext uri="{28A0092B-C50C-407E-A947-70E740481C1C}">
                <a14:useLocalDpi xmlns:a14="http://schemas.microsoft.com/office/drawing/2010/main" val="0"/>
              </a:ext>
            </a:extLst>
          </a:blip>
          <a:srcRect l="7094" t="11255" r="6974" b="6263"/>
          <a:stretch/>
        </p:blipFill>
        <p:spPr>
          <a:xfrm>
            <a:off x="5132936" y="3199990"/>
            <a:ext cx="4011063" cy="2887523"/>
          </a:xfrm>
          <a:prstGeom prst="rect">
            <a:avLst/>
          </a:prstGeom>
        </p:spPr>
      </p:pic>
      <p:sp>
        <p:nvSpPr>
          <p:cNvPr id="7" name="TextBox 21">
            <a:extLst>
              <a:ext uri="{FF2B5EF4-FFF2-40B4-BE49-F238E27FC236}">
                <a16:creationId xmlns:a16="http://schemas.microsoft.com/office/drawing/2014/main" id="{FAD92C0E-1F62-4269-BBD1-CC1D9313279C}"/>
              </a:ext>
            </a:extLst>
          </p:cNvPr>
          <p:cNvSpPr txBox="1"/>
          <p:nvPr/>
        </p:nvSpPr>
        <p:spPr>
          <a:xfrm>
            <a:off x="5439396" y="6100672"/>
            <a:ext cx="3097771" cy="76944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b="0" dirty="0"/>
              <a:t># distinct outlier types</a:t>
            </a:r>
          </a:p>
          <a:p>
            <a:r>
              <a:rPr lang="en-US" sz="2200" b="0" dirty="0"/>
              <a:t>(distinct pixels corrupted)</a:t>
            </a:r>
          </a:p>
        </p:txBody>
      </p:sp>
      <p:grpSp>
        <p:nvGrpSpPr>
          <p:cNvPr id="11" name="Group 10">
            <a:extLst>
              <a:ext uri="{FF2B5EF4-FFF2-40B4-BE49-F238E27FC236}">
                <a16:creationId xmlns:a16="http://schemas.microsoft.com/office/drawing/2014/main" id="{FC852C3F-1BD2-4123-9CEA-56B818F89A5E}"/>
              </a:ext>
            </a:extLst>
          </p:cNvPr>
          <p:cNvGrpSpPr/>
          <p:nvPr/>
        </p:nvGrpSpPr>
        <p:grpSpPr>
          <a:xfrm>
            <a:off x="714724" y="3256942"/>
            <a:ext cx="2396596" cy="2825699"/>
            <a:chOff x="714724" y="3256942"/>
            <a:chExt cx="2396596" cy="2825699"/>
          </a:xfrm>
        </p:grpSpPr>
        <p:pic>
          <p:nvPicPr>
            <p:cNvPr id="8" name="Picture 7">
              <a:extLst>
                <a:ext uri="{FF2B5EF4-FFF2-40B4-BE49-F238E27FC236}">
                  <a16:creationId xmlns:a16="http://schemas.microsoft.com/office/drawing/2014/main" id="{20DEC340-A0B1-46B8-80F0-0146694CCC30}"/>
                </a:ext>
              </a:extLst>
            </p:cNvPr>
            <p:cNvPicPr>
              <a:picLocks noChangeAspect="1"/>
            </p:cNvPicPr>
            <p:nvPr/>
          </p:nvPicPr>
          <p:blipFill>
            <a:blip r:embed="rId3"/>
            <a:stretch>
              <a:fillRect/>
            </a:stretch>
          </p:blipFill>
          <p:spPr>
            <a:xfrm>
              <a:off x="714724" y="3596533"/>
              <a:ext cx="2396596" cy="2486108"/>
            </a:xfrm>
            <a:prstGeom prst="rect">
              <a:avLst/>
            </a:prstGeom>
          </p:spPr>
        </p:pic>
        <p:sp>
          <p:nvSpPr>
            <p:cNvPr id="9" name="Rectangle 8">
              <a:extLst>
                <a:ext uri="{FF2B5EF4-FFF2-40B4-BE49-F238E27FC236}">
                  <a16:creationId xmlns:a16="http://schemas.microsoft.com/office/drawing/2014/main" id="{B4CA7708-4139-4580-9C48-95A246CA1EED}"/>
                </a:ext>
              </a:extLst>
            </p:cNvPr>
            <p:cNvSpPr/>
            <p:nvPr/>
          </p:nvSpPr>
          <p:spPr>
            <a:xfrm>
              <a:off x="1187297" y="4235672"/>
              <a:ext cx="78555" cy="774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 name="Straight Arrow Connector 9">
              <a:extLst>
                <a:ext uri="{FF2B5EF4-FFF2-40B4-BE49-F238E27FC236}">
                  <a16:creationId xmlns:a16="http://schemas.microsoft.com/office/drawing/2014/main" id="{0A75660E-90B8-42B1-B40C-F26C4C854BF5}"/>
                </a:ext>
              </a:extLst>
            </p:cNvPr>
            <p:cNvCxnSpPr>
              <a:cxnSpLocks/>
            </p:cNvCxnSpPr>
            <p:nvPr/>
          </p:nvCxnSpPr>
          <p:spPr>
            <a:xfrm flipH="1">
              <a:off x="1200268" y="3256942"/>
              <a:ext cx="26306" cy="826524"/>
            </a:xfrm>
            <a:prstGeom prst="straightConnector1">
              <a:avLst/>
            </a:prstGeom>
            <a:ln w="1301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15">
            <a:extLst>
              <a:ext uri="{FF2B5EF4-FFF2-40B4-BE49-F238E27FC236}">
                <a16:creationId xmlns:a16="http://schemas.microsoft.com/office/drawing/2014/main" id="{D84F4DB9-B338-41BE-96F8-2B6DE04B87AA}"/>
              </a:ext>
            </a:extLst>
          </p:cNvPr>
          <p:cNvSpPr txBox="1"/>
          <p:nvPr/>
        </p:nvSpPr>
        <p:spPr>
          <a:xfrm>
            <a:off x="3765229" y="2532576"/>
            <a:ext cx="3639939" cy="769441"/>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solidFill>
                  <a:srgbClr val="FF0000"/>
                </a:solidFill>
              </a:rPr>
              <a:t>o</a:t>
            </a:r>
            <a:r>
              <a:rPr lang="en-US" sz="2200" b="0" dirty="0">
                <a:solidFill>
                  <a:srgbClr val="FF0000"/>
                </a:solidFill>
              </a:rPr>
              <a:t>ur method outperforms nearest-neighbor methods</a:t>
            </a:r>
          </a:p>
        </p:txBody>
      </p:sp>
      <p:cxnSp>
        <p:nvCxnSpPr>
          <p:cNvPr id="14" name="Straight Arrow Connector 13">
            <a:extLst>
              <a:ext uri="{FF2B5EF4-FFF2-40B4-BE49-F238E27FC236}">
                <a16:creationId xmlns:a16="http://schemas.microsoft.com/office/drawing/2014/main" id="{3B8CA73D-3670-45E1-981E-34CB1878211E}"/>
              </a:ext>
            </a:extLst>
          </p:cNvPr>
          <p:cNvCxnSpPr>
            <a:cxnSpLocks/>
          </p:cNvCxnSpPr>
          <p:nvPr/>
        </p:nvCxnSpPr>
        <p:spPr>
          <a:xfrm>
            <a:off x="6871501" y="2822653"/>
            <a:ext cx="598692" cy="1015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16B4F64-4370-4E96-969D-D338810321BF}"/>
              </a:ext>
            </a:extLst>
          </p:cNvPr>
          <p:cNvSpPr>
            <a:spLocks noGrp="1"/>
          </p:cNvSpPr>
          <p:nvPr>
            <p:ph type="sldNum" sz="quarter" idx="12"/>
          </p:nvPr>
        </p:nvSpPr>
        <p:spPr/>
        <p:txBody>
          <a:bodyPr/>
          <a:lstStyle/>
          <a:p>
            <a:fld id="{ED922394-96B1-4130-9F58-06B799E76477}" type="slidenum">
              <a:rPr lang="en-US" smtClean="0"/>
              <a:t>54</a:t>
            </a:fld>
            <a:endParaRPr lang="en-US"/>
          </a:p>
        </p:txBody>
      </p:sp>
    </p:spTree>
    <p:extLst>
      <p:ext uri="{BB962C8B-B14F-4D97-AF65-F5344CB8AC3E}">
        <p14:creationId xmlns:p14="http://schemas.microsoft.com/office/powerpoint/2010/main" val="38065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4F3C-1BB7-4D68-A591-443688B0B82E}"/>
              </a:ext>
            </a:extLst>
          </p:cNvPr>
          <p:cNvSpPr>
            <a:spLocks noGrp="1"/>
          </p:cNvSpPr>
          <p:nvPr>
            <p:ph type="title"/>
          </p:nvPr>
        </p:nvSpPr>
        <p:spPr>
          <a:xfrm>
            <a:off x="628650" y="2766218"/>
            <a:ext cx="7886700" cy="1325563"/>
          </a:xfrm>
        </p:spPr>
        <p:txBody>
          <a:bodyPr/>
          <a:lstStyle/>
          <a:p>
            <a:pPr algn="ctr"/>
            <a:r>
              <a:rPr lang="en-US" dirty="0"/>
              <a:t>Zooming out…</a:t>
            </a:r>
          </a:p>
        </p:txBody>
      </p:sp>
      <p:sp>
        <p:nvSpPr>
          <p:cNvPr id="3" name="Slide Number Placeholder 2">
            <a:extLst>
              <a:ext uri="{FF2B5EF4-FFF2-40B4-BE49-F238E27FC236}">
                <a16:creationId xmlns:a16="http://schemas.microsoft.com/office/drawing/2014/main" id="{C21CCFEB-10BA-4B43-8766-9576BD8EF2AD}"/>
              </a:ext>
            </a:extLst>
          </p:cNvPr>
          <p:cNvSpPr>
            <a:spLocks noGrp="1"/>
          </p:cNvSpPr>
          <p:nvPr>
            <p:ph type="sldNum" sz="quarter" idx="12"/>
          </p:nvPr>
        </p:nvSpPr>
        <p:spPr/>
        <p:txBody>
          <a:bodyPr/>
          <a:lstStyle/>
          <a:p>
            <a:fld id="{ED922394-96B1-4130-9F58-06B799E76477}" type="slidenum">
              <a:rPr lang="en-US" smtClean="0"/>
              <a:t>55</a:t>
            </a:fld>
            <a:endParaRPr lang="en-US"/>
          </a:p>
        </p:txBody>
      </p:sp>
    </p:spTree>
    <p:extLst>
      <p:ext uri="{BB962C8B-B14F-4D97-AF65-F5344CB8AC3E}">
        <p14:creationId xmlns:p14="http://schemas.microsoft.com/office/powerpoint/2010/main" val="1221455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bridge">
            <a:extLst>
              <a:ext uri="{FF2B5EF4-FFF2-40B4-BE49-F238E27FC236}">
                <a16:creationId xmlns:a16="http://schemas.microsoft.com/office/drawing/2014/main" id="{A267A993-C9F2-4D2F-9FFA-8CB9FFC3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3" y="0"/>
            <a:ext cx="10305788" cy="6858000"/>
          </a:xfrm>
          <a:prstGeom prst="rect">
            <a:avLst/>
          </a:prstGeom>
          <a:solidFill>
            <a:srgbClr val="FFFFFF">
              <a:alpha val="89804"/>
            </a:srgbClr>
          </a:solidFill>
        </p:spPr>
      </p:pic>
      <p:grpSp>
        <p:nvGrpSpPr>
          <p:cNvPr id="2" name="Group 1">
            <a:extLst>
              <a:ext uri="{FF2B5EF4-FFF2-40B4-BE49-F238E27FC236}">
                <a16:creationId xmlns:a16="http://schemas.microsoft.com/office/drawing/2014/main" id="{689BFBBD-5520-4456-BB23-FC2C9926DCF6}"/>
              </a:ext>
            </a:extLst>
          </p:cNvPr>
          <p:cNvGrpSpPr/>
          <p:nvPr/>
        </p:nvGrpSpPr>
        <p:grpSpPr>
          <a:xfrm>
            <a:off x="571933" y="310247"/>
            <a:ext cx="8000134" cy="3532470"/>
            <a:chOff x="500122" y="1855820"/>
            <a:chExt cx="8000134" cy="3532470"/>
          </a:xfrm>
        </p:grpSpPr>
        <p:sp>
          <p:nvSpPr>
            <p:cNvPr id="5" name="Oval 4">
              <a:extLst>
                <a:ext uri="{FF2B5EF4-FFF2-40B4-BE49-F238E27FC236}">
                  <a16:creationId xmlns:a16="http://schemas.microsoft.com/office/drawing/2014/main" id="{E91ED398-FFFE-4499-95E0-5A9CF4E2E698}"/>
                </a:ext>
              </a:extLst>
            </p:cNvPr>
            <p:cNvSpPr/>
            <p:nvPr/>
          </p:nvSpPr>
          <p:spPr>
            <a:xfrm>
              <a:off x="500122"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75000"/>
                    </a:schemeClr>
                  </a:solidFill>
                </a:rPr>
                <a:t>Optimization</a:t>
              </a:r>
            </a:p>
            <a:p>
              <a:pPr algn="ctr"/>
              <a:r>
                <a:rPr lang="en-US" dirty="0">
                  <a:solidFill>
                    <a:schemeClr val="accent1">
                      <a:lumMod val="75000"/>
                    </a:schemeClr>
                  </a:solidFill>
                </a:rPr>
                <a:t>Sum of Squares Method,</a:t>
              </a:r>
            </a:p>
            <a:p>
              <a:pPr algn="ctr"/>
              <a:r>
                <a:rPr lang="en-US" dirty="0">
                  <a:solidFill>
                    <a:schemeClr val="accent1">
                      <a:lumMod val="75000"/>
                    </a:schemeClr>
                  </a:solidFill>
                </a:rPr>
                <a:t>Linear Programming,</a:t>
              </a:r>
            </a:p>
            <a:p>
              <a:pPr algn="ctr"/>
              <a:r>
                <a:rPr lang="en-US" dirty="0">
                  <a:solidFill>
                    <a:schemeClr val="accent1">
                      <a:lumMod val="75000"/>
                    </a:schemeClr>
                  </a:solidFill>
                </a:rPr>
                <a:t>Multiplicative Weights,</a:t>
              </a:r>
            </a:p>
            <a:p>
              <a:pPr algn="ctr"/>
              <a:r>
                <a:rPr lang="en-US" dirty="0">
                  <a:solidFill>
                    <a:schemeClr val="accent1">
                      <a:lumMod val="75000"/>
                    </a:schemeClr>
                  </a:solidFill>
                </a:rPr>
                <a:t>Spectral Methods, …</a:t>
              </a:r>
              <a:endParaRPr lang="en-US" sz="2800" dirty="0">
                <a:solidFill>
                  <a:schemeClr val="accent1">
                    <a:lumMod val="75000"/>
                  </a:schemeClr>
                </a:solidFill>
              </a:endParaRPr>
            </a:p>
          </p:txBody>
        </p:sp>
        <p:sp>
          <p:nvSpPr>
            <p:cNvPr id="6" name="Oval 5">
              <a:extLst>
                <a:ext uri="{FF2B5EF4-FFF2-40B4-BE49-F238E27FC236}">
                  <a16:creationId xmlns:a16="http://schemas.microsoft.com/office/drawing/2014/main" id="{493FCAE8-E744-48FF-AA50-C37A8045557F}"/>
                </a:ext>
              </a:extLst>
            </p:cNvPr>
            <p:cNvSpPr/>
            <p:nvPr/>
          </p:nvSpPr>
          <p:spPr>
            <a:xfrm>
              <a:off x="4967786"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5"/>
                  </a:solidFill>
                </a:rPr>
                <a:t>Algorithmic Statistics</a:t>
              </a:r>
            </a:p>
            <a:p>
              <a:pPr algn="ctr"/>
              <a:r>
                <a:rPr lang="en-US" dirty="0">
                  <a:solidFill>
                    <a:schemeClr val="accent5"/>
                  </a:solidFill>
                </a:rPr>
                <a:t>Medians, clustering, tensor decomposition, latent variable models, regression, community detection, …</a:t>
              </a:r>
            </a:p>
          </p:txBody>
        </p:sp>
      </p:grpSp>
      <p:sp>
        <p:nvSpPr>
          <p:cNvPr id="3" name="Slide Number Placeholder 2">
            <a:extLst>
              <a:ext uri="{FF2B5EF4-FFF2-40B4-BE49-F238E27FC236}">
                <a16:creationId xmlns:a16="http://schemas.microsoft.com/office/drawing/2014/main" id="{60B3B0CC-51B3-4D67-B803-582F5088CA8F}"/>
              </a:ext>
            </a:extLst>
          </p:cNvPr>
          <p:cNvSpPr>
            <a:spLocks noGrp="1"/>
          </p:cNvSpPr>
          <p:nvPr>
            <p:ph type="sldNum" sz="quarter" idx="12"/>
          </p:nvPr>
        </p:nvSpPr>
        <p:spPr/>
        <p:txBody>
          <a:bodyPr/>
          <a:lstStyle/>
          <a:p>
            <a:fld id="{ED922394-96B1-4130-9F58-06B799E76477}" type="slidenum">
              <a:rPr lang="en-US" smtClean="0"/>
              <a:t>56</a:t>
            </a:fld>
            <a:endParaRPr lang="en-US"/>
          </a:p>
        </p:txBody>
      </p:sp>
    </p:spTree>
    <p:extLst>
      <p:ext uri="{BB962C8B-B14F-4D97-AF65-F5344CB8AC3E}">
        <p14:creationId xmlns:p14="http://schemas.microsoft.com/office/powerpoint/2010/main" val="1332994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bridge">
            <a:extLst>
              <a:ext uri="{FF2B5EF4-FFF2-40B4-BE49-F238E27FC236}">
                <a16:creationId xmlns:a16="http://schemas.microsoft.com/office/drawing/2014/main" id="{A267A993-C9F2-4D2F-9FFA-8CB9FFC3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3" y="0"/>
            <a:ext cx="10305788" cy="6858000"/>
          </a:xfrm>
          <a:prstGeom prst="rect">
            <a:avLst/>
          </a:prstGeom>
          <a:solidFill>
            <a:srgbClr val="FFFFFF">
              <a:alpha val="89804"/>
            </a:srgbClr>
          </a:solidFill>
        </p:spPr>
      </p:pic>
      <p:grpSp>
        <p:nvGrpSpPr>
          <p:cNvPr id="2" name="Group 1">
            <a:extLst>
              <a:ext uri="{FF2B5EF4-FFF2-40B4-BE49-F238E27FC236}">
                <a16:creationId xmlns:a16="http://schemas.microsoft.com/office/drawing/2014/main" id="{689BFBBD-5520-4456-BB23-FC2C9926DCF6}"/>
              </a:ext>
            </a:extLst>
          </p:cNvPr>
          <p:cNvGrpSpPr/>
          <p:nvPr/>
        </p:nvGrpSpPr>
        <p:grpSpPr>
          <a:xfrm>
            <a:off x="571933" y="310247"/>
            <a:ext cx="8000134" cy="3532470"/>
            <a:chOff x="500122" y="1855820"/>
            <a:chExt cx="8000134" cy="3532470"/>
          </a:xfrm>
        </p:grpSpPr>
        <p:sp>
          <p:nvSpPr>
            <p:cNvPr id="5" name="Oval 4">
              <a:extLst>
                <a:ext uri="{FF2B5EF4-FFF2-40B4-BE49-F238E27FC236}">
                  <a16:creationId xmlns:a16="http://schemas.microsoft.com/office/drawing/2014/main" id="{E91ED398-FFFE-4499-95E0-5A9CF4E2E698}"/>
                </a:ext>
              </a:extLst>
            </p:cNvPr>
            <p:cNvSpPr/>
            <p:nvPr/>
          </p:nvSpPr>
          <p:spPr>
            <a:xfrm>
              <a:off x="500122"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75000"/>
                    </a:schemeClr>
                  </a:solidFill>
                </a:rPr>
                <a:t>Optimization</a:t>
              </a:r>
            </a:p>
            <a:p>
              <a:pPr algn="ctr"/>
              <a:r>
                <a:rPr lang="en-US" dirty="0">
                  <a:solidFill>
                    <a:schemeClr val="accent1">
                      <a:lumMod val="75000"/>
                    </a:schemeClr>
                  </a:solidFill>
                </a:rPr>
                <a:t>Sum of Squares Method,</a:t>
              </a:r>
            </a:p>
            <a:p>
              <a:pPr algn="ctr"/>
              <a:r>
                <a:rPr lang="en-US" dirty="0">
                  <a:solidFill>
                    <a:schemeClr val="accent1">
                      <a:lumMod val="75000"/>
                    </a:schemeClr>
                  </a:solidFill>
                </a:rPr>
                <a:t>Linear Programming,</a:t>
              </a:r>
            </a:p>
            <a:p>
              <a:pPr algn="ctr"/>
              <a:r>
                <a:rPr lang="en-US" dirty="0">
                  <a:solidFill>
                    <a:schemeClr val="accent1">
                      <a:lumMod val="75000"/>
                    </a:schemeClr>
                  </a:solidFill>
                </a:rPr>
                <a:t>Multiplicative Weights,</a:t>
              </a:r>
            </a:p>
            <a:p>
              <a:pPr algn="ctr"/>
              <a:r>
                <a:rPr lang="en-US" dirty="0">
                  <a:solidFill>
                    <a:schemeClr val="accent1">
                      <a:lumMod val="75000"/>
                    </a:schemeClr>
                  </a:solidFill>
                </a:rPr>
                <a:t>Spectral Methods, …</a:t>
              </a:r>
              <a:endParaRPr lang="en-US" sz="2800" dirty="0">
                <a:solidFill>
                  <a:schemeClr val="accent1">
                    <a:lumMod val="75000"/>
                  </a:schemeClr>
                </a:solidFill>
              </a:endParaRPr>
            </a:p>
          </p:txBody>
        </p:sp>
        <p:sp>
          <p:nvSpPr>
            <p:cNvPr id="6" name="Oval 5">
              <a:extLst>
                <a:ext uri="{FF2B5EF4-FFF2-40B4-BE49-F238E27FC236}">
                  <a16:creationId xmlns:a16="http://schemas.microsoft.com/office/drawing/2014/main" id="{493FCAE8-E744-48FF-AA50-C37A8045557F}"/>
                </a:ext>
              </a:extLst>
            </p:cNvPr>
            <p:cNvSpPr/>
            <p:nvPr/>
          </p:nvSpPr>
          <p:spPr>
            <a:xfrm>
              <a:off x="4967786"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5"/>
                  </a:solidFill>
                </a:rPr>
                <a:t>Algorithmic Statistics</a:t>
              </a:r>
            </a:p>
            <a:p>
              <a:pPr algn="ctr"/>
              <a:r>
                <a:rPr lang="en-US" dirty="0">
                  <a:solidFill>
                    <a:schemeClr val="accent5"/>
                  </a:solidFill>
                </a:rPr>
                <a:t>Medians, clustering, tensor decomposition, latent variable models, regression, community detection, …</a:t>
              </a:r>
            </a:p>
          </p:txBody>
        </p:sp>
      </p:grpSp>
      <p:sp>
        <p:nvSpPr>
          <p:cNvPr id="8" name="Oval 7">
            <a:extLst>
              <a:ext uri="{FF2B5EF4-FFF2-40B4-BE49-F238E27FC236}">
                <a16:creationId xmlns:a16="http://schemas.microsoft.com/office/drawing/2014/main" id="{BD4F3923-E1DF-402D-938D-D6A9D1C3CCAE}"/>
              </a:ext>
            </a:extLst>
          </p:cNvPr>
          <p:cNvSpPr/>
          <p:nvPr/>
        </p:nvSpPr>
        <p:spPr>
          <a:xfrm>
            <a:off x="1223890" y="379829"/>
            <a:ext cx="6478172" cy="6478172"/>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21B65"/>
                </a:solidFill>
              </a:rPr>
              <a:t>Lower</a:t>
            </a:r>
            <a:r>
              <a:rPr lang="en-US" sz="4000" b="1" dirty="0">
                <a:solidFill>
                  <a:srgbClr val="C21B65"/>
                </a:solidFill>
              </a:rPr>
              <a:t> </a:t>
            </a:r>
            <a:r>
              <a:rPr lang="en-US" sz="2800" b="1" dirty="0">
                <a:solidFill>
                  <a:srgbClr val="C21B65"/>
                </a:solidFill>
              </a:rPr>
              <a:t>Bounds</a:t>
            </a:r>
          </a:p>
          <a:p>
            <a:pPr algn="ctr"/>
            <a:r>
              <a:rPr lang="en-US" dirty="0">
                <a:solidFill>
                  <a:srgbClr val="C21B65"/>
                </a:solidFill>
              </a:rPr>
              <a:t>Limitations of Proofs to Algorithms, Sum of Squares Method</a:t>
            </a:r>
          </a:p>
          <a:p>
            <a:endParaRPr lang="en-US" i="1" dirty="0">
              <a:solidFill>
                <a:srgbClr val="C21B65"/>
              </a:solidFill>
            </a:endParaRPr>
          </a:p>
          <a:p>
            <a:r>
              <a:rPr lang="en-US" sz="1400" dirty="0">
                <a:solidFill>
                  <a:schemeClr val="bg2">
                    <a:lumMod val="50000"/>
                  </a:schemeClr>
                </a:solidFill>
              </a:rPr>
              <a:t>[</a:t>
            </a:r>
            <a:r>
              <a:rPr lang="en-US" sz="1400" b="1" dirty="0">
                <a:solidFill>
                  <a:schemeClr val="bg2">
                    <a:lumMod val="50000"/>
                  </a:schemeClr>
                </a:solidFill>
              </a:rPr>
              <a:t>H</a:t>
            </a:r>
            <a:r>
              <a:rPr lang="en-US" sz="1400" dirty="0">
                <a:solidFill>
                  <a:schemeClr val="bg2">
                    <a:lumMod val="50000"/>
                  </a:schemeClr>
                </a:solidFill>
              </a:rPr>
              <a:t>-Shi-</a:t>
            </a:r>
            <a:r>
              <a:rPr lang="en-US" sz="1400" dirty="0" err="1">
                <a:solidFill>
                  <a:schemeClr val="bg2">
                    <a:lumMod val="50000"/>
                  </a:schemeClr>
                </a:solidFill>
              </a:rPr>
              <a:t>Steurer</a:t>
            </a:r>
            <a:r>
              <a:rPr lang="en-US" sz="1400" dirty="0">
                <a:solidFill>
                  <a:schemeClr val="bg2">
                    <a:lumMod val="50000"/>
                  </a:schemeClr>
                </a:solidFill>
              </a:rPr>
              <a:t> COLT 2015]</a:t>
            </a:r>
          </a:p>
          <a:p>
            <a:r>
              <a:rPr lang="en-US" sz="1400" dirty="0">
                <a:solidFill>
                  <a:schemeClr val="bg2">
                    <a:lumMod val="50000"/>
                  </a:schemeClr>
                </a:solidFill>
              </a:rPr>
              <a:t>[</a:t>
            </a:r>
            <a:r>
              <a:rPr lang="en-US" sz="1400" b="1" dirty="0">
                <a:solidFill>
                  <a:schemeClr val="bg2">
                    <a:lumMod val="50000"/>
                  </a:schemeClr>
                </a:solidFill>
              </a:rPr>
              <a:t>H</a:t>
            </a:r>
            <a:r>
              <a:rPr lang="en-US" sz="1400" dirty="0">
                <a:solidFill>
                  <a:schemeClr val="bg2">
                    <a:lumMod val="50000"/>
                  </a:schemeClr>
                </a:solidFill>
              </a:rPr>
              <a:t>-Kothari-</a:t>
            </a:r>
            <a:r>
              <a:rPr lang="en-US" sz="1400" dirty="0" err="1">
                <a:solidFill>
                  <a:schemeClr val="bg2">
                    <a:lumMod val="50000"/>
                  </a:schemeClr>
                </a:solidFill>
              </a:rPr>
              <a:t>Potechin</a:t>
            </a:r>
            <a:r>
              <a:rPr lang="en-US" sz="1400" dirty="0">
                <a:solidFill>
                  <a:schemeClr val="bg2">
                    <a:lumMod val="50000"/>
                  </a:schemeClr>
                </a:solidFill>
              </a:rPr>
              <a:t>-Raghavendra-Schramm SODA 2016]</a:t>
            </a:r>
          </a:p>
          <a:p>
            <a:r>
              <a:rPr lang="en-US" sz="1400" dirty="0">
                <a:solidFill>
                  <a:schemeClr val="bg2">
                    <a:lumMod val="50000"/>
                  </a:schemeClr>
                </a:solidFill>
              </a:rPr>
              <a:t>[Barak-</a:t>
            </a:r>
            <a:r>
              <a:rPr lang="en-US" sz="1400" b="1" dirty="0">
                <a:solidFill>
                  <a:schemeClr val="bg2">
                    <a:lumMod val="50000"/>
                  </a:schemeClr>
                </a:solidFill>
              </a:rPr>
              <a:t>H-</a:t>
            </a:r>
            <a:r>
              <a:rPr lang="en-US" sz="1400" dirty="0">
                <a:solidFill>
                  <a:schemeClr val="bg2">
                    <a:lumMod val="50000"/>
                  </a:schemeClr>
                </a:solidFill>
              </a:rPr>
              <a:t>Kothari-</a:t>
            </a:r>
            <a:r>
              <a:rPr lang="en-US" sz="1400" dirty="0" err="1">
                <a:solidFill>
                  <a:schemeClr val="bg2">
                    <a:lumMod val="50000"/>
                  </a:schemeClr>
                </a:solidFill>
              </a:rPr>
              <a:t>Kelner</a:t>
            </a:r>
            <a:r>
              <a:rPr lang="en-US" sz="1400" dirty="0">
                <a:solidFill>
                  <a:schemeClr val="bg2">
                    <a:lumMod val="50000"/>
                  </a:schemeClr>
                </a:solidFill>
              </a:rPr>
              <a:t>-</a:t>
            </a:r>
            <a:r>
              <a:rPr lang="en-US" sz="1400" dirty="0" err="1">
                <a:solidFill>
                  <a:schemeClr val="bg2">
                    <a:lumMod val="50000"/>
                  </a:schemeClr>
                </a:solidFill>
              </a:rPr>
              <a:t>Moitra-Potechin</a:t>
            </a:r>
            <a:r>
              <a:rPr lang="en-US" sz="1400" dirty="0">
                <a:solidFill>
                  <a:schemeClr val="bg2">
                    <a:lumMod val="50000"/>
                  </a:schemeClr>
                </a:solidFill>
              </a:rPr>
              <a:t> FOCS 16]</a:t>
            </a:r>
          </a:p>
          <a:p>
            <a:r>
              <a:rPr lang="en-US" sz="1350" dirty="0">
                <a:solidFill>
                  <a:schemeClr val="bg2">
                    <a:lumMod val="50000"/>
                  </a:schemeClr>
                </a:solidFill>
              </a:rPr>
              <a:t>[</a:t>
            </a:r>
            <a:r>
              <a:rPr lang="en-US" sz="1350" b="1" dirty="0">
                <a:solidFill>
                  <a:schemeClr val="bg2">
                    <a:lumMod val="50000"/>
                  </a:schemeClr>
                </a:solidFill>
              </a:rPr>
              <a:t>H-</a:t>
            </a:r>
            <a:r>
              <a:rPr lang="en-US" sz="1350" dirty="0">
                <a:solidFill>
                  <a:schemeClr val="bg2">
                    <a:lumMod val="50000"/>
                  </a:schemeClr>
                </a:solidFill>
              </a:rPr>
              <a:t>Kothari-</a:t>
            </a:r>
            <a:r>
              <a:rPr lang="en-US" sz="1350" dirty="0" err="1">
                <a:solidFill>
                  <a:schemeClr val="bg2">
                    <a:lumMod val="50000"/>
                  </a:schemeClr>
                </a:solidFill>
              </a:rPr>
              <a:t>Potechin</a:t>
            </a:r>
            <a:r>
              <a:rPr lang="en-US" sz="1350" dirty="0">
                <a:solidFill>
                  <a:schemeClr val="bg2">
                    <a:lumMod val="50000"/>
                  </a:schemeClr>
                </a:solidFill>
              </a:rPr>
              <a:t>-Raghavendra-Schramm-</a:t>
            </a:r>
            <a:r>
              <a:rPr lang="en-US" sz="1350" dirty="0" err="1">
                <a:solidFill>
                  <a:schemeClr val="bg2">
                    <a:lumMod val="50000"/>
                  </a:schemeClr>
                </a:solidFill>
              </a:rPr>
              <a:t>Steurer</a:t>
            </a:r>
            <a:r>
              <a:rPr lang="en-US" sz="1350" dirty="0">
                <a:solidFill>
                  <a:schemeClr val="bg2">
                    <a:lumMod val="50000"/>
                  </a:schemeClr>
                </a:solidFill>
              </a:rPr>
              <a:t> FOCS 17]</a:t>
            </a:r>
          </a:p>
          <a:p>
            <a:r>
              <a:rPr lang="en-US" sz="1400" b="1" dirty="0">
                <a:solidFill>
                  <a:schemeClr val="bg2">
                    <a:lumMod val="50000"/>
                  </a:schemeClr>
                </a:solidFill>
              </a:rPr>
              <a:t>[H-</a:t>
            </a:r>
            <a:r>
              <a:rPr lang="en-US" sz="1400" dirty="0" err="1">
                <a:solidFill>
                  <a:schemeClr val="bg2">
                    <a:lumMod val="50000"/>
                  </a:schemeClr>
                </a:solidFill>
              </a:rPr>
              <a:t>Steurer</a:t>
            </a:r>
            <a:r>
              <a:rPr lang="en-US" sz="1400" dirty="0">
                <a:solidFill>
                  <a:schemeClr val="bg2">
                    <a:lumMod val="50000"/>
                  </a:schemeClr>
                </a:solidFill>
              </a:rPr>
              <a:t> FOCS 17]</a:t>
            </a:r>
          </a:p>
          <a:p>
            <a:r>
              <a:rPr lang="en-US" sz="1400" dirty="0">
                <a:solidFill>
                  <a:schemeClr val="bg2">
                    <a:lumMod val="50000"/>
                  </a:schemeClr>
                </a:solidFill>
              </a:rPr>
              <a:t>[</a:t>
            </a:r>
            <a:r>
              <a:rPr lang="en-US" sz="1400" b="1" dirty="0">
                <a:solidFill>
                  <a:schemeClr val="bg2">
                    <a:lumMod val="50000"/>
                  </a:schemeClr>
                </a:solidFill>
              </a:rPr>
              <a:t>H</a:t>
            </a:r>
            <a:r>
              <a:rPr lang="en-US" sz="1400" dirty="0">
                <a:solidFill>
                  <a:schemeClr val="bg2">
                    <a:lumMod val="50000"/>
                  </a:schemeClr>
                </a:solidFill>
              </a:rPr>
              <a:t>-Li COLT 19]</a:t>
            </a:r>
          </a:p>
        </p:txBody>
      </p:sp>
      <p:sp>
        <p:nvSpPr>
          <p:cNvPr id="3" name="Slide Number Placeholder 2">
            <a:extLst>
              <a:ext uri="{FF2B5EF4-FFF2-40B4-BE49-F238E27FC236}">
                <a16:creationId xmlns:a16="http://schemas.microsoft.com/office/drawing/2014/main" id="{9C48E538-4A15-4D09-A4BC-E25ABD88E1C0}"/>
              </a:ext>
            </a:extLst>
          </p:cNvPr>
          <p:cNvSpPr>
            <a:spLocks noGrp="1"/>
          </p:cNvSpPr>
          <p:nvPr>
            <p:ph type="sldNum" sz="quarter" idx="12"/>
          </p:nvPr>
        </p:nvSpPr>
        <p:spPr/>
        <p:txBody>
          <a:bodyPr/>
          <a:lstStyle/>
          <a:p>
            <a:fld id="{ED922394-96B1-4130-9F58-06B799E76477}" type="slidenum">
              <a:rPr lang="en-US" smtClean="0"/>
              <a:t>57</a:t>
            </a:fld>
            <a:endParaRPr lang="en-US"/>
          </a:p>
        </p:txBody>
      </p:sp>
    </p:spTree>
    <p:extLst>
      <p:ext uri="{BB962C8B-B14F-4D97-AF65-F5344CB8AC3E}">
        <p14:creationId xmlns:p14="http://schemas.microsoft.com/office/powerpoint/2010/main" val="1143344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bridge">
            <a:extLst>
              <a:ext uri="{FF2B5EF4-FFF2-40B4-BE49-F238E27FC236}">
                <a16:creationId xmlns:a16="http://schemas.microsoft.com/office/drawing/2014/main" id="{A267A993-C9F2-4D2F-9FFA-8CB9FFC36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13" y="0"/>
            <a:ext cx="10305788" cy="6858000"/>
          </a:xfrm>
          <a:prstGeom prst="rect">
            <a:avLst/>
          </a:prstGeom>
          <a:solidFill>
            <a:srgbClr val="FFFFFF">
              <a:alpha val="89804"/>
            </a:srgbClr>
          </a:solidFill>
        </p:spPr>
      </p:pic>
      <p:grpSp>
        <p:nvGrpSpPr>
          <p:cNvPr id="2" name="Group 1">
            <a:extLst>
              <a:ext uri="{FF2B5EF4-FFF2-40B4-BE49-F238E27FC236}">
                <a16:creationId xmlns:a16="http://schemas.microsoft.com/office/drawing/2014/main" id="{689BFBBD-5520-4456-BB23-FC2C9926DCF6}"/>
              </a:ext>
            </a:extLst>
          </p:cNvPr>
          <p:cNvGrpSpPr/>
          <p:nvPr/>
        </p:nvGrpSpPr>
        <p:grpSpPr>
          <a:xfrm>
            <a:off x="571933" y="310247"/>
            <a:ext cx="8000134" cy="3532470"/>
            <a:chOff x="500122" y="1855820"/>
            <a:chExt cx="8000134" cy="3532470"/>
          </a:xfrm>
        </p:grpSpPr>
        <p:sp>
          <p:nvSpPr>
            <p:cNvPr id="5" name="Oval 4">
              <a:extLst>
                <a:ext uri="{FF2B5EF4-FFF2-40B4-BE49-F238E27FC236}">
                  <a16:creationId xmlns:a16="http://schemas.microsoft.com/office/drawing/2014/main" id="{E91ED398-FFFE-4499-95E0-5A9CF4E2E698}"/>
                </a:ext>
              </a:extLst>
            </p:cNvPr>
            <p:cNvSpPr/>
            <p:nvPr/>
          </p:nvSpPr>
          <p:spPr>
            <a:xfrm>
              <a:off x="500122"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75000"/>
                    </a:schemeClr>
                  </a:solidFill>
                </a:rPr>
                <a:t>Optimization</a:t>
              </a:r>
            </a:p>
            <a:p>
              <a:pPr algn="ctr"/>
              <a:r>
                <a:rPr lang="en-US" dirty="0">
                  <a:solidFill>
                    <a:schemeClr val="accent1">
                      <a:lumMod val="75000"/>
                    </a:schemeClr>
                  </a:solidFill>
                </a:rPr>
                <a:t>Sum of Squares Method,</a:t>
              </a:r>
            </a:p>
            <a:p>
              <a:pPr algn="ctr"/>
              <a:r>
                <a:rPr lang="en-US" dirty="0">
                  <a:solidFill>
                    <a:schemeClr val="accent1">
                      <a:lumMod val="75000"/>
                    </a:schemeClr>
                  </a:solidFill>
                </a:rPr>
                <a:t>Linear Programming,</a:t>
              </a:r>
            </a:p>
            <a:p>
              <a:pPr algn="ctr"/>
              <a:r>
                <a:rPr lang="en-US" dirty="0">
                  <a:solidFill>
                    <a:schemeClr val="accent1">
                      <a:lumMod val="75000"/>
                    </a:schemeClr>
                  </a:solidFill>
                </a:rPr>
                <a:t>Multiplicative Weights,</a:t>
              </a:r>
            </a:p>
            <a:p>
              <a:pPr algn="ctr"/>
              <a:r>
                <a:rPr lang="en-US" dirty="0">
                  <a:solidFill>
                    <a:schemeClr val="accent1">
                      <a:lumMod val="75000"/>
                    </a:schemeClr>
                  </a:solidFill>
                </a:rPr>
                <a:t>Spectral Methods, …</a:t>
              </a:r>
              <a:endParaRPr lang="en-US" sz="2800" dirty="0">
                <a:solidFill>
                  <a:schemeClr val="accent1">
                    <a:lumMod val="75000"/>
                  </a:schemeClr>
                </a:solidFill>
              </a:endParaRPr>
            </a:p>
          </p:txBody>
        </p:sp>
        <p:sp>
          <p:nvSpPr>
            <p:cNvPr id="6" name="Oval 5">
              <a:extLst>
                <a:ext uri="{FF2B5EF4-FFF2-40B4-BE49-F238E27FC236}">
                  <a16:creationId xmlns:a16="http://schemas.microsoft.com/office/drawing/2014/main" id="{493FCAE8-E744-48FF-AA50-C37A8045557F}"/>
                </a:ext>
              </a:extLst>
            </p:cNvPr>
            <p:cNvSpPr/>
            <p:nvPr/>
          </p:nvSpPr>
          <p:spPr>
            <a:xfrm>
              <a:off x="4967786" y="1855820"/>
              <a:ext cx="3532470" cy="3532470"/>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5"/>
                  </a:solidFill>
                </a:rPr>
                <a:t>Algorithmic Statistics</a:t>
              </a:r>
            </a:p>
            <a:p>
              <a:pPr algn="ctr"/>
              <a:r>
                <a:rPr lang="en-US" dirty="0">
                  <a:solidFill>
                    <a:schemeClr val="accent5"/>
                  </a:solidFill>
                </a:rPr>
                <a:t>Medians, clustering, tensor decomposition, latent variable models, regression, community detection, …</a:t>
              </a:r>
            </a:p>
          </p:txBody>
        </p:sp>
      </p:grpSp>
      <p:sp>
        <p:nvSpPr>
          <p:cNvPr id="8" name="Oval 7">
            <a:extLst>
              <a:ext uri="{FF2B5EF4-FFF2-40B4-BE49-F238E27FC236}">
                <a16:creationId xmlns:a16="http://schemas.microsoft.com/office/drawing/2014/main" id="{BD4F3923-E1DF-402D-938D-D6A9D1C3CCAE}"/>
              </a:ext>
            </a:extLst>
          </p:cNvPr>
          <p:cNvSpPr/>
          <p:nvPr/>
        </p:nvSpPr>
        <p:spPr>
          <a:xfrm>
            <a:off x="2905435" y="3425483"/>
            <a:ext cx="3432517" cy="3432517"/>
          </a:xfrm>
          <a:prstGeom prst="ellipse">
            <a:avLst/>
          </a:prstGeom>
          <a:solidFill>
            <a:srgbClr val="FFFFFF">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21B65"/>
                </a:solidFill>
              </a:rPr>
              <a:t>Lower</a:t>
            </a:r>
            <a:r>
              <a:rPr lang="en-US" sz="2800" b="1" dirty="0">
                <a:solidFill>
                  <a:srgbClr val="C21B65"/>
                </a:solidFill>
              </a:rPr>
              <a:t> </a:t>
            </a:r>
            <a:r>
              <a:rPr lang="en-US" b="1" dirty="0">
                <a:solidFill>
                  <a:srgbClr val="C21B65"/>
                </a:solidFill>
              </a:rPr>
              <a:t>Bounds</a:t>
            </a:r>
          </a:p>
          <a:p>
            <a:pPr algn="ctr"/>
            <a:r>
              <a:rPr lang="en-US" sz="1200" dirty="0">
                <a:solidFill>
                  <a:srgbClr val="C21B65"/>
                </a:solidFill>
              </a:rPr>
              <a:t>Limitations of Proofs to Algorithms, Sum of Squares Method</a:t>
            </a:r>
          </a:p>
          <a:p>
            <a:endParaRPr lang="en-US" sz="1200" i="1" dirty="0">
              <a:solidFill>
                <a:srgbClr val="C21B65"/>
              </a:solidFill>
            </a:endParaRPr>
          </a:p>
          <a:p>
            <a:r>
              <a:rPr lang="en-US" sz="1050" dirty="0">
                <a:solidFill>
                  <a:schemeClr val="bg2">
                    <a:lumMod val="50000"/>
                  </a:schemeClr>
                </a:solidFill>
              </a:rPr>
              <a:t>[</a:t>
            </a:r>
            <a:r>
              <a:rPr lang="en-US" sz="1050" b="1" dirty="0">
                <a:solidFill>
                  <a:schemeClr val="bg2">
                    <a:lumMod val="50000"/>
                  </a:schemeClr>
                </a:solidFill>
              </a:rPr>
              <a:t>H</a:t>
            </a:r>
            <a:r>
              <a:rPr lang="en-US" sz="1050" dirty="0">
                <a:solidFill>
                  <a:schemeClr val="bg2">
                    <a:lumMod val="50000"/>
                  </a:schemeClr>
                </a:solidFill>
              </a:rPr>
              <a:t>-Shi-</a:t>
            </a:r>
            <a:r>
              <a:rPr lang="en-US" sz="1050" dirty="0" err="1">
                <a:solidFill>
                  <a:schemeClr val="bg2">
                    <a:lumMod val="50000"/>
                  </a:schemeClr>
                </a:solidFill>
              </a:rPr>
              <a:t>Steurer</a:t>
            </a:r>
            <a:r>
              <a:rPr lang="en-US" sz="1050" dirty="0">
                <a:solidFill>
                  <a:schemeClr val="bg2">
                    <a:lumMod val="50000"/>
                  </a:schemeClr>
                </a:solidFill>
              </a:rPr>
              <a:t> COLT 2015]</a:t>
            </a:r>
          </a:p>
          <a:p>
            <a:r>
              <a:rPr lang="en-US" sz="1050" dirty="0">
                <a:solidFill>
                  <a:schemeClr val="bg2">
                    <a:lumMod val="50000"/>
                  </a:schemeClr>
                </a:solidFill>
              </a:rPr>
              <a:t>[</a:t>
            </a:r>
            <a:r>
              <a:rPr lang="en-US" sz="1050" b="1" dirty="0">
                <a:solidFill>
                  <a:schemeClr val="bg2">
                    <a:lumMod val="50000"/>
                  </a:schemeClr>
                </a:solidFill>
              </a:rPr>
              <a:t>H</a:t>
            </a:r>
            <a:r>
              <a:rPr lang="en-US" sz="1050" dirty="0">
                <a:solidFill>
                  <a:schemeClr val="bg2">
                    <a:lumMod val="50000"/>
                  </a:schemeClr>
                </a:solidFill>
              </a:rPr>
              <a:t>-Kothari-</a:t>
            </a:r>
            <a:r>
              <a:rPr lang="en-US" sz="1050" dirty="0" err="1">
                <a:solidFill>
                  <a:schemeClr val="bg2">
                    <a:lumMod val="50000"/>
                  </a:schemeClr>
                </a:solidFill>
              </a:rPr>
              <a:t>Potechin</a:t>
            </a:r>
            <a:r>
              <a:rPr lang="en-US" sz="1050" dirty="0">
                <a:solidFill>
                  <a:schemeClr val="bg2">
                    <a:lumMod val="50000"/>
                  </a:schemeClr>
                </a:solidFill>
              </a:rPr>
              <a:t>-Raghavendra-Schramm SODA 2016]</a:t>
            </a:r>
          </a:p>
          <a:p>
            <a:r>
              <a:rPr lang="en-US" sz="1050" dirty="0">
                <a:solidFill>
                  <a:schemeClr val="bg2">
                    <a:lumMod val="50000"/>
                  </a:schemeClr>
                </a:solidFill>
              </a:rPr>
              <a:t>[Barak-</a:t>
            </a:r>
            <a:r>
              <a:rPr lang="en-US" sz="1050" b="1" dirty="0">
                <a:solidFill>
                  <a:schemeClr val="bg2">
                    <a:lumMod val="50000"/>
                  </a:schemeClr>
                </a:solidFill>
              </a:rPr>
              <a:t>H-</a:t>
            </a:r>
            <a:r>
              <a:rPr lang="en-US" sz="1050" dirty="0">
                <a:solidFill>
                  <a:schemeClr val="bg2">
                    <a:lumMod val="50000"/>
                  </a:schemeClr>
                </a:solidFill>
              </a:rPr>
              <a:t>Kothari-</a:t>
            </a:r>
            <a:r>
              <a:rPr lang="en-US" sz="1050" dirty="0" err="1">
                <a:solidFill>
                  <a:schemeClr val="bg2">
                    <a:lumMod val="50000"/>
                  </a:schemeClr>
                </a:solidFill>
              </a:rPr>
              <a:t>Kelner</a:t>
            </a:r>
            <a:r>
              <a:rPr lang="en-US" sz="1050" dirty="0">
                <a:solidFill>
                  <a:schemeClr val="bg2">
                    <a:lumMod val="50000"/>
                  </a:schemeClr>
                </a:solidFill>
              </a:rPr>
              <a:t>-</a:t>
            </a:r>
            <a:r>
              <a:rPr lang="en-US" sz="1050" dirty="0" err="1">
                <a:solidFill>
                  <a:schemeClr val="bg2">
                    <a:lumMod val="50000"/>
                  </a:schemeClr>
                </a:solidFill>
              </a:rPr>
              <a:t>Moitra-Potechin</a:t>
            </a:r>
            <a:r>
              <a:rPr lang="en-US" sz="1050" dirty="0">
                <a:solidFill>
                  <a:schemeClr val="bg2">
                    <a:lumMod val="50000"/>
                  </a:schemeClr>
                </a:solidFill>
              </a:rPr>
              <a:t> FOCS 16]</a:t>
            </a:r>
          </a:p>
          <a:p>
            <a:r>
              <a:rPr lang="en-US" sz="1050" dirty="0">
                <a:solidFill>
                  <a:schemeClr val="bg2">
                    <a:lumMod val="50000"/>
                  </a:schemeClr>
                </a:solidFill>
              </a:rPr>
              <a:t>[</a:t>
            </a:r>
            <a:r>
              <a:rPr lang="en-US" sz="1050" b="1" dirty="0">
                <a:solidFill>
                  <a:schemeClr val="bg2">
                    <a:lumMod val="50000"/>
                  </a:schemeClr>
                </a:solidFill>
              </a:rPr>
              <a:t>H-</a:t>
            </a:r>
            <a:r>
              <a:rPr lang="en-US" sz="1050" dirty="0">
                <a:solidFill>
                  <a:schemeClr val="bg2">
                    <a:lumMod val="50000"/>
                  </a:schemeClr>
                </a:solidFill>
              </a:rPr>
              <a:t>Kothari-</a:t>
            </a:r>
            <a:r>
              <a:rPr lang="en-US" sz="1050" dirty="0" err="1">
                <a:solidFill>
                  <a:schemeClr val="bg2">
                    <a:lumMod val="50000"/>
                  </a:schemeClr>
                </a:solidFill>
              </a:rPr>
              <a:t>Potechin</a:t>
            </a:r>
            <a:r>
              <a:rPr lang="en-US" sz="1050" dirty="0">
                <a:solidFill>
                  <a:schemeClr val="bg2">
                    <a:lumMod val="50000"/>
                  </a:schemeClr>
                </a:solidFill>
              </a:rPr>
              <a:t>-Raghavendra-Schramm-</a:t>
            </a:r>
            <a:r>
              <a:rPr lang="en-US" sz="1050" dirty="0" err="1">
                <a:solidFill>
                  <a:schemeClr val="bg2">
                    <a:lumMod val="50000"/>
                  </a:schemeClr>
                </a:solidFill>
              </a:rPr>
              <a:t>Steurer</a:t>
            </a:r>
            <a:r>
              <a:rPr lang="en-US" sz="1050" dirty="0">
                <a:solidFill>
                  <a:schemeClr val="bg2">
                    <a:lumMod val="50000"/>
                  </a:schemeClr>
                </a:solidFill>
              </a:rPr>
              <a:t> FOCS 17]</a:t>
            </a:r>
          </a:p>
          <a:p>
            <a:r>
              <a:rPr lang="en-US" sz="1050" b="1" dirty="0">
                <a:solidFill>
                  <a:schemeClr val="bg2">
                    <a:lumMod val="50000"/>
                  </a:schemeClr>
                </a:solidFill>
              </a:rPr>
              <a:t>[H-</a:t>
            </a:r>
            <a:r>
              <a:rPr lang="en-US" sz="1050" dirty="0" err="1">
                <a:solidFill>
                  <a:schemeClr val="bg2">
                    <a:lumMod val="50000"/>
                  </a:schemeClr>
                </a:solidFill>
              </a:rPr>
              <a:t>Steurer</a:t>
            </a:r>
            <a:r>
              <a:rPr lang="en-US" sz="1050" dirty="0">
                <a:solidFill>
                  <a:schemeClr val="bg2">
                    <a:lumMod val="50000"/>
                  </a:schemeClr>
                </a:solidFill>
              </a:rPr>
              <a:t> FOCS 17]</a:t>
            </a:r>
          </a:p>
          <a:p>
            <a:r>
              <a:rPr lang="en-US" sz="1050" dirty="0">
                <a:solidFill>
                  <a:schemeClr val="bg2">
                    <a:lumMod val="50000"/>
                  </a:schemeClr>
                </a:solidFill>
              </a:rPr>
              <a:t>[</a:t>
            </a:r>
            <a:r>
              <a:rPr lang="en-US" sz="1050" b="1" dirty="0">
                <a:solidFill>
                  <a:schemeClr val="bg2">
                    <a:lumMod val="50000"/>
                  </a:schemeClr>
                </a:solidFill>
              </a:rPr>
              <a:t>H</a:t>
            </a:r>
            <a:r>
              <a:rPr lang="en-US" sz="1050" dirty="0">
                <a:solidFill>
                  <a:schemeClr val="bg2">
                    <a:lumMod val="50000"/>
                  </a:schemeClr>
                </a:solidFill>
              </a:rPr>
              <a:t>-Li COLT 19]</a:t>
            </a:r>
          </a:p>
        </p:txBody>
      </p:sp>
      <p:sp>
        <p:nvSpPr>
          <p:cNvPr id="9" name="Oval 8">
            <a:extLst>
              <a:ext uri="{FF2B5EF4-FFF2-40B4-BE49-F238E27FC236}">
                <a16:creationId xmlns:a16="http://schemas.microsoft.com/office/drawing/2014/main" id="{222CACAF-5C70-43B6-9B43-B45D061D7B4F}"/>
              </a:ext>
            </a:extLst>
          </p:cNvPr>
          <p:cNvSpPr/>
          <p:nvPr/>
        </p:nvSpPr>
        <p:spPr>
          <a:xfrm>
            <a:off x="322102" y="4711753"/>
            <a:ext cx="1892688" cy="1892688"/>
          </a:xfrm>
          <a:prstGeom prst="ellipse">
            <a:avLst/>
          </a:prstGeom>
          <a:solidFill>
            <a:srgbClr val="F8F8F8">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3">
                    <a:lumMod val="75000"/>
                  </a:schemeClr>
                </a:solidFill>
                <a:latin typeface="+mj-lt"/>
              </a:rPr>
              <a:t>Combinatorics, Combinatorial Optimization</a:t>
            </a:r>
          </a:p>
          <a:p>
            <a:pPr algn="ctr"/>
            <a:endParaRPr lang="en-US" sz="1400" b="1" dirty="0">
              <a:solidFill>
                <a:schemeClr val="accent3">
                  <a:lumMod val="75000"/>
                </a:schemeClr>
              </a:solidFill>
            </a:endParaRPr>
          </a:p>
          <a:p>
            <a:pPr algn="ctr"/>
            <a:r>
              <a:rPr lang="en-US" sz="1400" dirty="0">
                <a:solidFill>
                  <a:schemeClr val="bg2">
                    <a:lumMod val="50000"/>
                  </a:schemeClr>
                </a:solidFill>
              </a:rPr>
              <a:t>[</a:t>
            </a:r>
            <a:r>
              <a:rPr lang="en-US" sz="1400" b="1" dirty="0">
                <a:solidFill>
                  <a:schemeClr val="bg2">
                    <a:lumMod val="50000"/>
                  </a:schemeClr>
                </a:solidFill>
              </a:rPr>
              <a:t>H-</a:t>
            </a:r>
            <a:r>
              <a:rPr lang="en-US" sz="1400" dirty="0">
                <a:solidFill>
                  <a:schemeClr val="bg2">
                    <a:lumMod val="50000"/>
                  </a:schemeClr>
                </a:solidFill>
              </a:rPr>
              <a:t>Schramm-</a:t>
            </a:r>
            <a:r>
              <a:rPr lang="en-US" sz="1400" dirty="0" err="1">
                <a:solidFill>
                  <a:schemeClr val="bg2">
                    <a:lumMod val="50000"/>
                  </a:schemeClr>
                </a:solidFill>
              </a:rPr>
              <a:t>Trevisan</a:t>
            </a:r>
            <a:r>
              <a:rPr lang="en-US" sz="1400" dirty="0">
                <a:solidFill>
                  <a:schemeClr val="bg2">
                    <a:lumMod val="50000"/>
                  </a:schemeClr>
                </a:solidFill>
              </a:rPr>
              <a:t> 20]</a:t>
            </a:r>
          </a:p>
        </p:txBody>
      </p:sp>
      <p:sp>
        <p:nvSpPr>
          <p:cNvPr id="10" name="Oval 9">
            <a:extLst>
              <a:ext uri="{FF2B5EF4-FFF2-40B4-BE49-F238E27FC236}">
                <a16:creationId xmlns:a16="http://schemas.microsoft.com/office/drawing/2014/main" id="{4C2B47A0-E1E0-41FD-803F-05DB54592D44}"/>
              </a:ext>
            </a:extLst>
          </p:cNvPr>
          <p:cNvSpPr/>
          <p:nvPr/>
        </p:nvSpPr>
        <p:spPr>
          <a:xfrm>
            <a:off x="6887452" y="4547041"/>
            <a:ext cx="2057400" cy="2057400"/>
          </a:xfrm>
          <a:prstGeom prst="ellipse">
            <a:avLst/>
          </a:prstGeom>
          <a:solidFill>
            <a:srgbClr val="F8F8F8">
              <a:alpha val="89804"/>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75000"/>
                  </a:schemeClr>
                </a:solidFill>
                <a:latin typeface="+mj-lt"/>
              </a:rPr>
              <a:t>Cryptography</a:t>
            </a:r>
          </a:p>
          <a:p>
            <a:pPr algn="ctr"/>
            <a:endParaRPr lang="en-US" sz="1600" dirty="0">
              <a:solidFill>
                <a:schemeClr val="accent3">
                  <a:lumMod val="75000"/>
                </a:schemeClr>
              </a:solidFill>
            </a:endParaRPr>
          </a:p>
          <a:p>
            <a:pPr algn="ctr"/>
            <a:r>
              <a:rPr lang="en-US" sz="1600" dirty="0">
                <a:solidFill>
                  <a:schemeClr val="bg2">
                    <a:lumMod val="50000"/>
                  </a:schemeClr>
                </a:solidFill>
              </a:rPr>
              <a:t>[Barak-</a:t>
            </a:r>
            <a:r>
              <a:rPr lang="en-US" sz="1600" b="1" dirty="0">
                <a:solidFill>
                  <a:schemeClr val="bg2">
                    <a:lumMod val="50000"/>
                  </a:schemeClr>
                </a:solidFill>
              </a:rPr>
              <a:t>H-</a:t>
            </a:r>
            <a:r>
              <a:rPr lang="en-US" sz="1600" dirty="0">
                <a:solidFill>
                  <a:schemeClr val="bg2">
                    <a:lumMod val="50000"/>
                  </a:schemeClr>
                </a:solidFill>
              </a:rPr>
              <a:t>Jain-Kothari-</a:t>
            </a:r>
            <a:r>
              <a:rPr lang="en-US" sz="1600" dirty="0" err="1">
                <a:solidFill>
                  <a:schemeClr val="bg2">
                    <a:lumMod val="50000"/>
                  </a:schemeClr>
                </a:solidFill>
              </a:rPr>
              <a:t>Sahai</a:t>
            </a:r>
            <a:r>
              <a:rPr lang="en-US" sz="1600" dirty="0">
                <a:solidFill>
                  <a:schemeClr val="bg2">
                    <a:lumMod val="50000"/>
                  </a:schemeClr>
                </a:solidFill>
              </a:rPr>
              <a:t> </a:t>
            </a:r>
            <a:r>
              <a:rPr lang="en-US" sz="1600" dirty="0" err="1">
                <a:solidFill>
                  <a:schemeClr val="bg2">
                    <a:lumMod val="50000"/>
                  </a:schemeClr>
                </a:solidFill>
              </a:rPr>
              <a:t>Eurocrypt</a:t>
            </a:r>
            <a:r>
              <a:rPr lang="en-US" sz="1600" dirty="0">
                <a:solidFill>
                  <a:schemeClr val="bg2">
                    <a:lumMod val="50000"/>
                  </a:schemeClr>
                </a:solidFill>
              </a:rPr>
              <a:t> 19]</a:t>
            </a:r>
          </a:p>
        </p:txBody>
      </p:sp>
      <p:sp>
        <p:nvSpPr>
          <p:cNvPr id="3" name="Slide Number Placeholder 2">
            <a:extLst>
              <a:ext uri="{FF2B5EF4-FFF2-40B4-BE49-F238E27FC236}">
                <a16:creationId xmlns:a16="http://schemas.microsoft.com/office/drawing/2014/main" id="{46FB0BAF-5C41-4E99-992F-8DCC1463ED71}"/>
              </a:ext>
            </a:extLst>
          </p:cNvPr>
          <p:cNvSpPr>
            <a:spLocks noGrp="1"/>
          </p:cNvSpPr>
          <p:nvPr>
            <p:ph type="sldNum" sz="quarter" idx="12"/>
          </p:nvPr>
        </p:nvSpPr>
        <p:spPr/>
        <p:txBody>
          <a:bodyPr/>
          <a:lstStyle/>
          <a:p>
            <a:fld id="{ED922394-96B1-4130-9F58-06B799E76477}" type="slidenum">
              <a:rPr lang="en-US" smtClean="0"/>
              <a:t>58</a:t>
            </a:fld>
            <a:endParaRPr lang="en-US"/>
          </a:p>
        </p:txBody>
      </p:sp>
    </p:spTree>
    <p:extLst>
      <p:ext uri="{BB962C8B-B14F-4D97-AF65-F5344CB8AC3E}">
        <p14:creationId xmlns:p14="http://schemas.microsoft.com/office/powerpoint/2010/main" val="2082456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ADEE-EC4A-410B-984A-7DDCF874ED42}"/>
              </a:ext>
            </a:extLst>
          </p:cNvPr>
          <p:cNvSpPr>
            <a:spLocks noGrp="1"/>
          </p:cNvSpPr>
          <p:nvPr>
            <p:ph type="title"/>
          </p:nvPr>
        </p:nvSpPr>
        <p:spPr>
          <a:xfrm>
            <a:off x="342900" y="2574926"/>
            <a:ext cx="1781175" cy="1325563"/>
          </a:xfrm>
        </p:spPr>
        <p:txBody>
          <a:bodyPr/>
          <a:lstStyle/>
          <a:p>
            <a:r>
              <a:rPr lang="en-US" dirty="0"/>
              <a:t>Future Work</a:t>
            </a:r>
          </a:p>
        </p:txBody>
      </p:sp>
      <p:pic>
        <p:nvPicPr>
          <p:cNvPr id="205" name="Picture 204">
            <a:extLst>
              <a:ext uri="{FF2B5EF4-FFF2-40B4-BE49-F238E27FC236}">
                <a16:creationId xmlns:a16="http://schemas.microsoft.com/office/drawing/2014/main" id="{8B3C2E03-1449-492D-8C75-D28F05F33056}"/>
              </a:ext>
            </a:extLst>
          </p:cNvPr>
          <p:cNvPicPr>
            <a:picLocks noChangeAspect="1"/>
          </p:cNvPicPr>
          <p:nvPr/>
        </p:nvPicPr>
        <p:blipFill>
          <a:blip r:embed="rId3"/>
          <a:stretch>
            <a:fillRect/>
          </a:stretch>
        </p:blipFill>
        <p:spPr>
          <a:xfrm>
            <a:off x="2495531" y="0"/>
            <a:ext cx="6648469" cy="7002891"/>
          </a:xfrm>
          <a:prstGeom prst="rect">
            <a:avLst/>
          </a:prstGeom>
        </p:spPr>
      </p:pic>
      <p:sp>
        <p:nvSpPr>
          <p:cNvPr id="3" name="Slide Number Placeholder 2">
            <a:extLst>
              <a:ext uri="{FF2B5EF4-FFF2-40B4-BE49-F238E27FC236}">
                <a16:creationId xmlns:a16="http://schemas.microsoft.com/office/drawing/2014/main" id="{6A0B767F-C667-4680-BE70-28CF80D8ACF4}"/>
              </a:ext>
            </a:extLst>
          </p:cNvPr>
          <p:cNvSpPr>
            <a:spLocks noGrp="1"/>
          </p:cNvSpPr>
          <p:nvPr>
            <p:ph type="sldNum" sz="quarter" idx="12"/>
          </p:nvPr>
        </p:nvSpPr>
        <p:spPr/>
        <p:txBody>
          <a:bodyPr/>
          <a:lstStyle/>
          <a:p>
            <a:fld id="{ED922394-96B1-4130-9F58-06B799E76477}" type="slidenum">
              <a:rPr lang="en-US" smtClean="0"/>
              <a:t>59</a:t>
            </a:fld>
            <a:endParaRPr lang="en-US"/>
          </a:p>
        </p:txBody>
      </p:sp>
    </p:spTree>
    <p:extLst>
      <p:ext uri="{BB962C8B-B14F-4D97-AF65-F5344CB8AC3E}">
        <p14:creationId xmlns:p14="http://schemas.microsoft.com/office/powerpoint/2010/main" val="95831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936911-1A59-4806-9B98-6A34D00DAB39}"/>
              </a:ext>
            </a:extLst>
          </p:cNvPr>
          <p:cNvSpPr>
            <a:spLocks noGrp="1"/>
          </p:cNvSpPr>
          <p:nvPr>
            <p:ph type="title"/>
          </p:nvPr>
        </p:nvSpPr>
        <p:spPr>
          <a:xfrm>
            <a:off x="201928" y="243206"/>
            <a:ext cx="4311349" cy="1325563"/>
          </a:xfrm>
        </p:spPr>
        <p:txBody>
          <a:bodyPr>
            <a:normAutofit/>
          </a:bodyPr>
          <a:lstStyle/>
          <a:p>
            <a:r>
              <a:rPr lang="en-US" sz="3600" dirty="0"/>
              <a:t>Algorithmic Statistics</a:t>
            </a:r>
            <a:br>
              <a:rPr lang="en-US" sz="3600" dirty="0"/>
            </a:br>
            <a:r>
              <a:rPr lang="en-US" sz="3200" i="1" dirty="0"/>
              <a:t>State of the Field</a:t>
            </a:r>
          </a:p>
        </p:txBody>
      </p:sp>
      <p:sp>
        <p:nvSpPr>
          <p:cNvPr id="5" name="TextBox 4">
            <a:extLst>
              <a:ext uri="{FF2B5EF4-FFF2-40B4-BE49-F238E27FC236}">
                <a16:creationId xmlns:a16="http://schemas.microsoft.com/office/drawing/2014/main" id="{342FCB04-5BBA-4A36-9441-3554589940A4}"/>
              </a:ext>
            </a:extLst>
          </p:cNvPr>
          <p:cNvSpPr txBox="1"/>
          <p:nvPr/>
        </p:nvSpPr>
        <p:spPr>
          <a:xfrm>
            <a:off x="201928" y="1472034"/>
            <a:ext cx="3528894" cy="461665"/>
          </a:xfrm>
          <a:prstGeom prst="rect">
            <a:avLst/>
          </a:prstGeom>
          <a:noFill/>
        </p:spPr>
        <p:txBody>
          <a:bodyPr wrap="square" rtlCol="0">
            <a:spAutoFit/>
          </a:bodyPr>
          <a:lstStyle/>
          <a:p>
            <a:r>
              <a:rPr lang="en-US" sz="2400" dirty="0"/>
              <a:t>Islands of </a:t>
            </a:r>
            <a:r>
              <a:rPr lang="en-US" sz="2400" b="1" dirty="0"/>
              <a:t>great success</a:t>
            </a:r>
          </a:p>
        </p:txBody>
      </p:sp>
      <p:sp>
        <p:nvSpPr>
          <p:cNvPr id="6" name="TextBox 5">
            <a:extLst>
              <a:ext uri="{FF2B5EF4-FFF2-40B4-BE49-F238E27FC236}">
                <a16:creationId xmlns:a16="http://schemas.microsoft.com/office/drawing/2014/main" id="{AC23611C-CAAC-428E-8093-808333D6DFBC}"/>
              </a:ext>
            </a:extLst>
          </p:cNvPr>
          <p:cNvSpPr txBox="1"/>
          <p:nvPr/>
        </p:nvSpPr>
        <p:spPr>
          <a:xfrm>
            <a:off x="364254" y="1879715"/>
            <a:ext cx="377548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lumMod val="75000"/>
                  </a:schemeClr>
                </a:solidFill>
              </a:rPr>
              <a:t>ordinary least squares regression</a:t>
            </a:r>
          </a:p>
          <a:p>
            <a:pPr marL="285750" indent="-285750">
              <a:buFont typeface="Arial" panose="020B0604020202020204" pitchFamily="34" charset="0"/>
              <a:buChar char="•"/>
            </a:pPr>
            <a:r>
              <a:rPr lang="en-US" dirty="0">
                <a:solidFill>
                  <a:schemeClr val="accent2">
                    <a:lumMod val="75000"/>
                  </a:schemeClr>
                </a:solidFill>
              </a:rPr>
              <a:t>LASSO/L1 minimization</a:t>
            </a:r>
          </a:p>
          <a:p>
            <a:pPr marL="285750" indent="-285750">
              <a:buFont typeface="Arial" panose="020B0604020202020204" pitchFamily="34" charset="0"/>
              <a:buChar char="•"/>
            </a:pPr>
            <a:r>
              <a:rPr lang="en-US" dirty="0">
                <a:solidFill>
                  <a:schemeClr val="accent2">
                    <a:lumMod val="75000"/>
                  </a:schemeClr>
                </a:solidFill>
              </a:rPr>
              <a:t>tensors/method of moments</a:t>
            </a:r>
          </a:p>
          <a:p>
            <a:pPr marL="285750" indent="-285750">
              <a:buFont typeface="Arial" panose="020B0604020202020204" pitchFamily="34" charset="0"/>
              <a:buChar char="•"/>
            </a:pPr>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C9E08C83-2190-49C0-8E90-700AD2B06D45}"/>
              </a:ext>
            </a:extLst>
          </p:cNvPr>
          <p:cNvSpPr txBox="1"/>
          <p:nvPr/>
        </p:nvSpPr>
        <p:spPr>
          <a:xfrm>
            <a:off x="201928" y="3250664"/>
            <a:ext cx="4820448" cy="430887"/>
          </a:xfrm>
          <a:prstGeom prst="rect">
            <a:avLst/>
          </a:prstGeom>
          <a:noFill/>
        </p:spPr>
        <p:txBody>
          <a:bodyPr wrap="square" rtlCol="0">
            <a:spAutoFit/>
          </a:bodyPr>
          <a:lstStyle/>
          <a:p>
            <a:r>
              <a:rPr lang="en-US" sz="2200" dirty="0"/>
              <a:t>Surrounded by </a:t>
            </a:r>
            <a:r>
              <a:rPr lang="en-US" sz="2200" b="1" dirty="0"/>
              <a:t>vast unexplored terrain:</a:t>
            </a:r>
          </a:p>
        </p:txBody>
      </p:sp>
      <p:sp>
        <p:nvSpPr>
          <p:cNvPr id="8" name="Rectangle: Rounded Corners 7">
            <a:extLst>
              <a:ext uri="{FF2B5EF4-FFF2-40B4-BE49-F238E27FC236}">
                <a16:creationId xmlns:a16="http://schemas.microsoft.com/office/drawing/2014/main" id="{F7CEBC5E-2731-48B5-87B0-52EB6480B207}"/>
              </a:ext>
            </a:extLst>
          </p:cNvPr>
          <p:cNvSpPr/>
          <p:nvPr/>
        </p:nvSpPr>
        <p:spPr>
          <a:xfrm>
            <a:off x="364255" y="4206755"/>
            <a:ext cx="8151095" cy="23133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Numerous </a:t>
            </a:r>
            <a:r>
              <a:rPr lang="en-US" sz="2400" b="1" dirty="0">
                <a:solidFill>
                  <a:schemeClr val="tx1"/>
                </a:solidFill>
              </a:rPr>
              <a:t>basic unsolved algorithms problems</a:t>
            </a:r>
            <a:endParaRPr lang="en-US" sz="2400" i="1" dirty="0">
              <a:solidFill>
                <a:schemeClr val="tx1"/>
              </a:solidFill>
            </a:endParaRPr>
          </a:p>
          <a:p>
            <a:endParaRPr lang="en-US" sz="2400" b="1" dirty="0">
              <a:solidFill>
                <a:schemeClr val="tx1"/>
              </a:solidFill>
            </a:endParaRPr>
          </a:p>
          <a:p>
            <a:r>
              <a:rPr lang="en-US" sz="2400" dirty="0">
                <a:solidFill>
                  <a:schemeClr val="accent1"/>
                </a:solidFill>
              </a:rPr>
              <a:t>General-purpose algorithm-design principles?</a:t>
            </a:r>
          </a:p>
          <a:p>
            <a:r>
              <a:rPr lang="en-US" sz="2400" dirty="0">
                <a:solidFill>
                  <a:schemeClr val="accent1"/>
                </a:solidFill>
              </a:rPr>
              <a:t> </a:t>
            </a:r>
          </a:p>
          <a:p>
            <a:r>
              <a:rPr lang="en-US" sz="2400" dirty="0">
                <a:solidFill>
                  <a:schemeClr val="accent5"/>
                </a:solidFill>
              </a:rPr>
              <a:t>Computational hardness?</a:t>
            </a:r>
          </a:p>
        </p:txBody>
      </p:sp>
      <p:pic>
        <p:nvPicPr>
          <p:cNvPr id="9" name="Picture 4">
            <a:extLst>
              <a:ext uri="{FF2B5EF4-FFF2-40B4-BE49-F238E27FC236}">
                <a16:creationId xmlns:a16="http://schemas.microsoft.com/office/drawing/2014/main" id="{9C8910DB-2330-411E-BD3E-01072FE9C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6" t="10912" r="51143" b="23991"/>
          <a:stretch/>
        </p:blipFill>
        <p:spPr bwMode="auto">
          <a:xfrm>
            <a:off x="5250853" y="387667"/>
            <a:ext cx="3303309" cy="3454865"/>
          </a:xfrm>
          <a:prstGeom prst="rect">
            <a:avLst/>
          </a:prstGeom>
          <a:noFill/>
          <a:ln w="38100">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832E244-8CF2-43F6-AFC9-0F179D8BCB91}"/>
              </a:ext>
            </a:extLst>
          </p:cNvPr>
          <p:cNvSpPr>
            <a:spLocks noGrp="1"/>
          </p:cNvSpPr>
          <p:nvPr>
            <p:ph type="sldNum" sz="quarter" idx="12"/>
          </p:nvPr>
        </p:nvSpPr>
        <p:spPr/>
        <p:txBody>
          <a:bodyPr/>
          <a:lstStyle/>
          <a:p>
            <a:fld id="{ED922394-96B1-4130-9F58-06B799E76477}" type="slidenum">
              <a:rPr lang="en-US" smtClean="0"/>
              <a:t>6</a:t>
            </a:fld>
            <a:endParaRPr lang="en-US"/>
          </a:p>
        </p:txBody>
      </p:sp>
    </p:spTree>
    <p:extLst>
      <p:ext uri="{BB962C8B-B14F-4D97-AF65-F5344CB8AC3E}">
        <p14:creationId xmlns:p14="http://schemas.microsoft.com/office/powerpoint/2010/main" val="397512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ADEE-EC4A-410B-984A-7DDCF874ED42}"/>
              </a:ext>
            </a:extLst>
          </p:cNvPr>
          <p:cNvSpPr>
            <a:spLocks noGrp="1"/>
          </p:cNvSpPr>
          <p:nvPr>
            <p:ph type="title"/>
          </p:nvPr>
        </p:nvSpPr>
        <p:spPr>
          <a:xfrm>
            <a:off x="342900" y="2574926"/>
            <a:ext cx="1781175" cy="1325563"/>
          </a:xfrm>
        </p:spPr>
        <p:txBody>
          <a:bodyPr/>
          <a:lstStyle/>
          <a:p>
            <a:r>
              <a:rPr lang="en-US" dirty="0"/>
              <a:t>Future Work</a:t>
            </a:r>
          </a:p>
        </p:txBody>
      </p:sp>
      <p:pic>
        <p:nvPicPr>
          <p:cNvPr id="7" name="Picture 6">
            <a:extLst>
              <a:ext uri="{FF2B5EF4-FFF2-40B4-BE49-F238E27FC236}">
                <a16:creationId xmlns:a16="http://schemas.microsoft.com/office/drawing/2014/main" id="{7D7F18C9-7684-4F28-908A-A85056B5CD3E}"/>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2502972" y="-39253"/>
            <a:ext cx="6612767" cy="6967728"/>
          </a:xfrm>
          <a:prstGeom prst="rect">
            <a:avLst/>
          </a:prstGeom>
        </p:spPr>
      </p:pic>
      <p:sp>
        <p:nvSpPr>
          <p:cNvPr id="3" name="Slide Number Placeholder 2">
            <a:extLst>
              <a:ext uri="{FF2B5EF4-FFF2-40B4-BE49-F238E27FC236}">
                <a16:creationId xmlns:a16="http://schemas.microsoft.com/office/drawing/2014/main" id="{1DE5D4FB-AAD7-48C3-BE90-37187031F4AF}"/>
              </a:ext>
            </a:extLst>
          </p:cNvPr>
          <p:cNvSpPr>
            <a:spLocks noGrp="1"/>
          </p:cNvSpPr>
          <p:nvPr>
            <p:ph type="sldNum" sz="quarter" idx="12"/>
          </p:nvPr>
        </p:nvSpPr>
        <p:spPr/>
        <p:txBody>
          <a:bodyPr/>
          <a:lstStyle/>
          <a:p>
            <a:fld id="{ED922394-96B1-4130-9F58-06B799E76477}" type="slidenum">
              <a:rPr lang="en-US" smtClean="0"/>
              <a:t>60</a:t>
            </a:fld>
            <a:endParaRPr lang="en-US"/>
          </a:p>
        </p:txBody>
      </p:sp>
    </p:spTree>
    <p:extLst>
      <p:ext uri="{BB962C8B-B14F-4D97-AF65-F5344CB8AC3E}">
        <p14:creationId xmlns:p14="http://schemas.microsoft.com/office/powerpoint/2010/main" val="3207342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177C-EDE8-47F2-BED9-C72432472A47}"/>
              </a:ext>
            </a:extLst>
          </p:cNvPr>
          <p:cNvSpPr>
            <a:spLocks noGrp="1"/>
          </p:cNvSpPr>
          <p:nvPr>
            <p:ph type="title"/>
          </p:nvPr>
        </p:nvSpPr>
        <p:spPr>
          <a:xfrm>
            <a:off x="3385660" y="672238"/>
            <a:ext cx="2035036" cy="1132006"/>
          </a:xfrm>
        </p:spPr>
        <p:txBody>
          <a:bodyPr>
            <a:normAutofit/>
          </a:bodyPr>
          <a:lstStyle/>
          <a:p>
            <a:pPr algn="ctr"/>
            <a:r>
              <a:rPr lang="en-US" sz="3600" dirty="0"/>
              <a:t>Thanks!</a:t>
            </a:r>
          </a:p>
        </p:txBody>
      </p:sp>
      <p:pic>
        <p:nvPicPr>
          <p:cNvPr id="1026" name="Picture 2" descr="Picture">
            <a:extLst>
              <a:ext uri="{FF2B5EF4-FFF2-40B4-BE49-F238E27FC236}">
                <a16:creationId xmlns:a16="http://schemas.microsoft.com/office/drawing/2014/main" id="{0156A333-EACC-4561-A3A5-10A093BEC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721" y="470937"/>
            <a:ext cx="1017568" cy="1444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run kathuria">
            <a:extLst>
              <a:ext uri="{FF2B5EF4-FFF2-40B4-BE49-F238E27FC236}">
                <a16:creationId xmlns:a16="http://schemas.microsoft.com/office/drawing/2014/main" id="{86E3C5E7-C657-4409-8806-9834DBE2E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98" y="2588359"/>
            <a:ext cx="981557" cy="13521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002 (5K)">
            <a:extLst>
              <a:ext uri="{FF2B5EF4-FFF2-40B4-BE49-F238E27FC236}">
                <a16:creationId xmlns:a16="http://schemas.microsoft.com/office/drawing/2014/main" id="{017915BD-9627-4800-94A0-CC45CEE7B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426" y="2588358"/>
            <a:ext cx="1010712" cy="13476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ilesh tripuraneni">
            <a:extLst>
              <a:ext uri="{FF2B5EF4-FFF2-40B4-BE49-F238E27FC236}">
                <a16:creationId xmlns:a16="http://schemas.microsoft.com/office/drawing/2014/main" id="{3D5BEDAA-49B6-47A2-B6B8-28186A402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042" y="4610899"/>
            <a:ext cx="1105569" cy="14182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yihe dong">
            <a:extLst>
              <a:ext uri="{FF2B5EF4-FFF2-40B4-BE49-F238E27FC236}">
                <a16:creationId xmlns:a16="http://schemas.microsoft.com/office/drawing/2014/main" id="{80A0DC77-5C58-4F79-AA1C-94713E0C08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535" y="562946"/>
            <a:ext cx="1487318" cy="13521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jerry li">
            <a:extLst>
              <a:ext uri="{FF2B5EF4-FFF2-40B4-BE49-F238E27FC236}">
                <a16:creationId xmlns:a16="http://schemas.microsoft.com/office/drawing/2014/main" id="{A39E979C-3C16-414E-965C-D7FEB76A0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4942" y="2570069"/>
            <a:ext cx="1153182" cy="13659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ravesh kothari">
            <a:extLst>
              <a:ext uri="{FF2B5EF4-FFF2-40B4-BE49-F238E27FC236}">
                <a16:creationId xmlns:a16="http://schemas.microsoft.com/office/drawing/2014/main" id="{41613BFB-6AA8-4980-A65F-6EEDA9466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5838" y="2588359"/>
            <a:ext cx="1138393" cy="136607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tselil schramm">
            <a:extLst>
              <a:ext uri="{FF2B5EF4-FFF2-40B4-BE49-F238E27FC236}">
                <a16:creationId xmlns:a16="http://schemas.microsoft.com/office/drawing/2014/main" id="{C3478E84-B23F-4D77-8239-790D29B2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962" y="4612351"/>
            <a:ext cx="1438226" cy="14382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aaron potechin">
            <a:extLst>
              <a:ext uri="{FF2B5EF4-FFF2-40B4-BE49-F238E27FC236}">
                <a16:creationId xmlns:a16="http://schemas.microsoft.com/office/drawing/2014/main" id="{61517966-534F-4863-9CB6-BC657E80BB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0455" y="2570069"/>
            <a:ext cx="920875" cy="13751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david steurer">
            <a:extLst>
              <a:ext uri="{FF2B5EF4-FFF2-40B4-BE49-F238E27FC236}">
                <a16:creationId xmlns:a16="http://schemas.microsoft.com/office/drawing/2014/main" id="{AC3BFC5D-87BA-4981-8F74-7A25308100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573" y="4633283"/>
            <a:ext cx="944535" cy="141729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boaz barak">
            <a:extLst>
              <a:ext uri="{FF2B5EF4-FFF2-40B4-BE49-F238E27FC236}">
                <a16:creationId xmlns:a16="http://schemas.microsoft.com/office/drawing/2014/main" id="{021BFA58-E3C3-41DB-A31A-C8CC74C310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411" y="476827"/>
            <a:ext cx="1079003" cy="143822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nkur moitra">
            <a:extLst>
              <a:ext uri="{FF2B5EF4-FFF2-40B4-BE49-F238E27FC236}">
                <a16:creationId xmlns:a16="http://schemas.microsoft.com/office/drawing/2014/main" id="{66ABD6A1-F4D1-4B3B-BCCE-F703CA9864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7698" y="2570069"/>
            <a:ext cx="1191112" cy="137510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jon kelner">
            <a:extLst>
              <a:ext uri="{FF2B5EF4-FFF2-40B4-BE49-F238E27FC236}">
                <a16:creationId xmlns:a16="http://schemas.microsoft.com/office/drawing/2014/main" id="{CB716E20-9D56-4E18-905F-DD2A19081C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5888" y="2588359"/>
            <a:ext cx="1352107" cy="135210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luca trevisan">
            <a:extLst>
              <a:ext uri="{FF2B5EF4-FFF2-40B4-BE49-F238E27FC236}">
                <a16:creationId xmlns:a16="http://schemas.microsoft.com/office/drawing/2014/main" id="{36551BEE-1F61-49BB-98F7-4D6B71BC09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045" r="25605"/>
          <a:stretch/>
        </p:blipFill>
        <p:spPr bwMode="auto">
          <a:xfrm>
            <a:off x="5806033" y="4612351"/>
            <a:ext cx="1304314" cy="143822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5974E94F-0243-41E3-9553-81BD8F90D7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9113" y="4612351"/>
            <a:ext cx="944535" cy="141680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AFB322E7-3EAD-49D5-8C58-7D6F7D98EEE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866" y="4612351"/>
            <a:ext cx="824171" cy="141680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56E4ED1-34E3-4419-8EAD-76195EBE42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58341" y="561429"/>
            <a:ext cx="1296023" cy="13536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0E5212D-434D-4075-858C-CA784F411BE1}"/>
              </a:ext>
            </a:extLst>
          </p:cNvPr>
          <p:cNvSpPr>
            <a:spLocks noGrp="1"/>
          </p:cNvSpPr>
          <p:nvPr>
            <p:ph type="sldNum" sz="quarter" idx="12"/>
          </p:nvPr>
        </p:nvSpPr>
        <p:spPr>
          <a:xfrm>
            <a:off x="-269834" y="6936796"/>
            <a:ext cx="2057400" cy="365125"/>
          </a:xfrm>
        </p:spPr>
        <p:txBody>
          <a:bodyPr/>
          <a:lstStyle/>
          <a:p>
            <a:fld id="{ED922394-96B1-4130-9F58-06B799E76477}" type="slidenum">
              <a:rPr lang="en-US" smtClean="0"/>
              <a:t>61</a:t>
            </a:fld>
            <a:endParaRPr lang="en-US"/>
          </a:p>
        </p:txBody>
      </p:sp>
    </p:spTree>
    <p:extLst>
      <p:ext uri="{BB962C8B-B14F-4D97-AF65-F5344CB8AC3E}">
        <p14:creationId xmlns:p14="http://schemas.microsoft.com/office/powerpoint/2010/main" val="919704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936911-1A59-4806-9B98-6A34D00DAB39}"/>
              </a:ext>
            </a:extLst>
          </p:cNvPr>
          <p:cNvSpPr>
            <a:spLocks noGrp="1"/>
          </p:cNvSpPr>
          <p:nvPr>
            <p:ph type="title"/>
          </p:nvPr>
        </p:nvSpPr>
        <p:spPr>
          <a:xfrm>
            <a:off x="201928" y="243206"/>
            <a:ext cx="4311349" cy="1325563"/>
          </a:xfrm>
        </p:spPr>
        <p:txBody>
          <a:bodyPr>
            <a:normAutofit/>
          </a:bodyPr>
          <a:lstStyle/>
          <a:p>
            <a:r>
              <a:rPr lang="en-US" sz="3600" dirty="0"/>
              <a:t>Algorithmic Statistics</a:t>
            </a:r>
            <a:br>
              <a:rPr lang="en-US" sz="3600" dirty="0"/>
            </a:br>
            <a:r>
              <a:rPr lang="en-US" sz="3200" i="1" dirty="0"/>
              <a:t>State of the Field</a:t>
            </a:r>
          </a:p>
        </p:txBody>
      </p:sp>
      <p:sp>
        <p:nvSpPr>
          <p:cNvPr id="5" name="TextBox 4">
            <a:extLst>
              <a:ext uri="{FF2B5EF4-FFF2-40B4-BE49-F238E27FC236}">
                <a16:creationId xmlns:a16="http://schemas.microsoft.com/office/drawing/2014/main" id="{342FCB04-5BBA-4A36-9441-3554589940A4}"/>
              </a:ext>
            </a:extLst>
          </p:cNvPr>
          <p:cNvSpPr txBox="1"/>
          <p:nvPr/>
        </p:nvSpPr>
        <p:spPr>
          <a:xfrm>
            <a:off x="201928" y="1472034"/>
            <a:ext cx="3528894" cy="461665"/>
          </a:xfrm>
          <a:prstGeom prst="rect">
            <a:avLst/>
          </a:prstGeom>
          <a:noFill/>
        </p:spPr>
        <p:txBody>
          <a:bodyPr wrap="square" rtlCol="0">
            <a:spAutoFit/>
          </a:bodyPr>
          <a:lstStyle/>
          <a:p>
            <a:r>
              <a:rPr lang="en-US" sz="2400" dirty="0"/>
              <a:t>Islands of </a:t>
            </a:r>
            <a:r>
              <a:rPr lang="en-US" sz="2400" b="1" dirty="0"/>
              <a:t>great success</a:t>
            </a:r>
          </a:p>
        </p:txBody>
      </p:sp>
      <p:sp>
        <p:nvSpPr>
          <p:cNvPr id="6" name="TextBox 5">
            <a:extLst>
              <a:ext uri="{FF2B5EF4-FFF2-40B4-BE49-F238E27FC236}">
                <a16:creationId xmlns:a16="http://schemas.microsoft.com/office/drawing/2014/main" id="{AC23611C-CAAC-428E-8093-808333D6DFBC}"/>
              </a:ext>
            </a:extLst>
          </p:cNvPr>
          <p:cNvSpPr txBox="1"/>
          <p:nvPr/>
        </p:nvSpPr>
        <p:spPr>
          <a:xfrm>
            <a:off x="364254" y="1879715"/>
            <a:ext cx="377548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lumMod val="75000"/>
                  </a:schemeClr>
                </a:solidFill>
              </a:rPr>
              <a:t>ordinary least squares regression</a:t>
            </a:r>
          </a:p>
          <a:p>
            <a:pPr marL="285750" indent="-285750">
              <a:buFont typeface="Arial" panose="020B0604020202020204" pitchFamily="34" charset="0"/>
              <a:buChar char="•"/>
            </a:pPr>
            <a:r>
              <a:rPr lang="en-US" dirty="0">
                <a:solidFill>
                  <a:schemeClr val="accent2">
                    <a:lumMod val="75000"/>
                  </a:schemeClr>
                </a:solidFill>
              </a:rPr>
              <a:t>LASSO/L1 minimization</a:t>
            </a:r>
          </a:p>
          <a:p>
            <a:pPr marL="285750" indent="-285750">
              <a:buFont typeface="Arial" panose="020B0604020202020204" pitchFamily="34" charset="0"/>
              <a:buChar char="•"/>
            </a:pPr>
            <a:r>
              <a:rPr lang="en-US" dirty="0">
                <a:solidFill>
                  <a:schemeClr val="accent2">
                    <a:lumMod val="75000"/>
                  </a:schemeClr>
                </a:solidFill>
              </a:rPr>
              <a:t>tensors/method of moments</a:t>
            </a:r>
          </a:p>
          <a:p>
            <a:pPr marL="285750" indent="-285750">
              <a:buFont typeface="Arial" panose="020B0604020202020204" pitchFamily="34" charset="0"/>
              <a:buChar char="•"/>
            </a:pPr>
            <a:r>
              <a:rPr lang="en-US" dirty="0">
                <a:solidFill>
                  <a:schemeClr val="accent2">
                    <a:lumMod val="75000"/>
                  </a:schemeClr>
                </a:solidFill>
              </a:rPr>
              <a:t>…</a:t>
            </a:r>
          </a:p>
        </p:txBody>
      </p:sp>
      <p:sp>
        <p:nvSpPr>
          <p:cNvPr id="7" name="TextBox 6">
            <a:extLst>
              <a:ext uri="{FF2B5EF4-FFF2-40B4-BE49-F238E27FC236}">
                <a16:creationId xmlns:a16="http://schemas.microsoft.com/office/drawing/2014/main" id="{C9E08C83-2190-49C0-8E90-700AD2B06D45}"/>
              </a:ext>
            </a:extLst>
          </p:cNvPr>
          <p:cNvSpPr txBox="1"/>
          <p:nvPr/>
        </p:nvSpPr>
        <p:spPr>
          <a:xfrm>
            <a:off x="201928" y="3120460"/>
            <a:ext cx="4512685" cy="830997"/>
          </a:xfrm>
          <a:prstGeom prst="rect">
            <a:avLst/>
          </a:prstGeom>
          <a:noFill/>
        </p:spPr>
        <p:txBody>
          <a:bodyPr wrap="square" rtlCol="0">
            <a:spAutoFit/>
          </a:bodyPr>
          <a:lstStyle/>
          <a:p>
            <a:r>
              <a:rPr lang="en-US" sz="2400" dirty="0"/>
              <a:t>Surrounded by </a:t>
            </a:r>
            <a:r>
              <a:rPr lang="en-US" sz="2400" b="1" dirty="0"/>
              <a:t>vast unexplored terrain:</a:t>
            </a:r>
          </a:p>
        </p:txBody>
      </p:sp>
      <p:pic>
        <p:nvPicPr>
          <p:cNvPr id="9" name="Picture 4">
            <a:extLst>
              <a:ext uri="{FF2B5EF4-FFF2-40B4-BE49-F238E27FC236}">
                <a16:creationId xmlns:a16="http://schemas.microsoft.com/office/drawing/2014/main" id="{9C8910DB-2330-411E-BD3E-01072FE9C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6" t="10912" r="51143" b="23991"/>
          <a:stretch/>
        </p:blipFill>
        <p:spPr bwMode="auto">
          <a:xfrm>
            <a:off x="5250853" y="387667"/>
            <a:ext cx="3303309" cy="3454865"/>
          </a:xfrm>
          <a:prstGeom prst="rect">
            <a:avLst/>
          </a:prstGeom>
          <a:noFill/>
          <a:ln w="38100">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4B373CF1-B239-438A-BC30-13FE30C2CD9C}"/>
              </a:ext>
            </a:extLst>
          </p:cNvPr>
          <p:cNvSpPr/>
          <p:nvPr/>
        </p:nvSpPr>
        <p:spPr>
          <a:xfrm>
            <a:off x="364253" y="1435296"/>
            <a:ext cx="8151095" cy="2311797"/>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Grand Challenge: </a:t>
            </a:r>
            <a:r>
              <a:rPr lang="en-US" sz="4000" b="1" dirty="0">
                <a:solidFill>
                  <a:schemeClr val="tx1"/>
                </a:solidFill>
              </a:rPr>
              <a:t>fill in the map</a:t>
            </a:r>
            <a:r>
              <a:rPr lang="en-US" sz="4000" dirty="0">
                <a:solidFill>
                  <a:schemeClr val="tx1"/>
                </a:solidFill>
              </a:rPr>
              <a:t>!</a:t>
            </a:r>
            <a:endParaRPr lang="en-US" sz="4000" dirty="0">
              <a:solidFill>
                <a:schemeClr val="accent5"/>
              </a:solidFill>
            </a:endParaRPr>
          </a:p>
        </p:txBody>
      </p:sp>
      <p:sp>
        <p:nvSpPr>
          <p:cNvPr id="12" name="Rectangle: Rounded Corners 11">
            <a:extLst>
              <a:ext uri="{FF2B5EF4-FFF2-40B4-BE49-F238E27FC236}">
                <a16:creationId xmlns:a16="http://schemas.microsoft.com/office/drawing/2014/main" id="{1A4978E1-4745-4E89-B65D-CCDA365CC60B}"/>
              </a:ext>
            </a:extLst>
          </p:cNvPr>
          <p:cNvSpPr/>
          <p:nvPr/>
        </p:nvSpPr>
        <p:spPr>
          <a:xfrm>
            <a:off x="364255" y="4206755"/>
            <a:ext cx="8151095" cy="2313381"/>
          </a:xfrm>
          <a:prstGeom prst="roundRect">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Numerous </a:t>
            </a:r>
            <a:r>
              <a:rPr lang="en-US" sz="2400" b="1" dirty="0">
                <a:solidFill>
                  <a:schemeClr val="tx1"/>
                </a:solidFill>
              </a:rPr>
              <a:t>basic unsolved algorithms problems</a:t>
            </a:r>
            <a:endParaRPr lang="en-US" sz="2400" i="1" dirty="0">
              <a:solidFill>
                <a:schemeClr val="tx1"/>
              </a:solidFill>
            </a:endParaRPr>
          </a:p>
          <a:p>
            <a:endParaRPr lang="en-US" sz="2400" b="1" dirty="0">
              <a:solidFill>
                <a:schemeClr val="tx1"/>
              </a:solidFill>
            </a:endParaRPr>
          </a:p>
          <a:p>
            <a:r>
              <a:rPr lang="en-US" sz="2400" dirty="0">
                <a:solidFill>
                  <a:schemeClr val="accent1"/>
                </a:solidFill>
              </a:rPr>
              <a:t>General-purpose algorithm-design principles?</a:t>
            </a:r>
          </a:p>
          <a:p>
            <a:r>
              <a:rPr lang="en-US" sz="2400" dirty="0">
                <a:solidFill>
                  <a:schemeClr val="accent1"/>
                </a:solidFill>
              </a:rPr>
              <a:t> </a:t>
            </a:r>
          </a:p>
          <a:p>
            <a:r>
              <a:rPr lang="en-US" sz="2400" dirty="0">
                <a:solidFill>
                  <a:schemeClr val="accent5"/>
                </a:solidFill>
              </a:rPr>
              <a:t>Computational hardness?</a:t>
            </a:r>
          </a:p>
        </p:txBody>
      </p:sp>
      <p:sp>
        <p:nvSpPr>
          <p:cNvPr id="3" name="Slide Number Placeholder 2">
            <a:extLst>
              <a:ext uri="{FF2B5EF4-FFF2-40B4-BE49-F238E27FC236}">
                <a16:creationId xmlns:a16="http://schemas.microsoft.com/office/drawing/2014/main" id="{84D78C38-66CE-4E5F-85C7-9DF900899132}"/>
              </a:ext>
            </a:extLst>
          </p:cNvPr>
          <p:cNvSpPr>
            <a:spLocks noGrp="1"/>
          </p:cNvSpPr>
          <p:nvPr>
            <p:ph type="sldNum" sz="quarter" idx="12"/>
          </p:nvPr>
        </p:nvSpPr>
        <p:spPr/>
        <p:txBody>
          <a:bodyPr/>
          <a:lstStyle/>
          <a:p>
            <a:fld id="{ED922394-96B1-4130-9F58-06B799E76477}" type="slidenum">
              <a:rPr lang="en-US" smtClean="0"/>
              <a:t>7</a:t>
            </a:fld>
            <a:endParaRPr lang="en-US"/>
          </a:p>
        </p:txBody>
      </p:sp>
    </p:spTree>
    <p:extLst>
      <p:ext uri="{BB962C8B-B14F-4D97-AF65-F5344CB8AC3E}">
        <p14:creationId xmlns:p14="http://schemas.microsoft.com/office/powerpoint/2010/main" val="201626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19610A1-828B-4DC4-AFAB-E186F79640E5}"/>
              </a:ext>
            </a:extLst>
          </p:cNvPr>
          <p:cNvPicPr>
            <a:picLocks noChangeAspect="1" noChangeArrowheads="1"/>
          </p:cNvPicPr>
          <p:nvPr/>
        </p:nvPicPr>
        <p:blipFill>
          <a:blip r:embed="rId3">
            <a:alphaModFix amt="52000"/>
            <a:extLst>
              <a:ext uri="{28A0092B-C50C-407E-A947-70E740481C1C}">
                <a14:useLocalDpi xmlns:a14="http://schemas.microsoft.com/office/drawing/2010/main" val="0"/>
              </a:ext>
            </a:extLst>
          </a:blip>
          <a:srcRect/>
          <a:stretch/>
        </p:blipFill>
        <p:spPr bwMode="auto">
          <a:xfrm>
            <a:off x="20" y="385516"/>
            <a:ext cx="9143980" cy="608696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CB4F51C-CA35-4EDE-9C09-3490BAA31985}"/>
              </a:ext>
            </a:extLst>
          </p:cNvPr>
          <p:cNvSpPr txBox="1">
            <a:spLocks/>
          </p:cNvSpPr>
          <p:nvPr/>
        </p:nvSpPr>
        <p:spPr>
          <a:xfrm>
            <a:off x="246090" y="677862"/>
            <a:ext cx="2551501" cy="1746334"/>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a:t>Optimization</a:t>
            </a:r>
          </a:p>
          <a:p>
            <a:pPr>
              <a:spcAft>
                <a:spcPts val="600"/>
              </a:spcAft>
            </a:pPr>
            <a:r>
              <a:rPr lang="en-US" sz="1800" b="1" dirty="0"/>
              <a:t>Linear Programming</a:t>
            </a:r>
          </a:p>
          <a:p>
            <a:pPr>
              <a:spcAft>
                <a:spcPts val="600"/>
              </a:spcAft>
            </a:pPr>
            <a:r>
              <a:rPr lang="en-US" sz="1800" b="1" dirty="0"/>
              <a:t>Spectral Methods</a:t>
            </a:r>
          </a:p>
          <a:p>
            <a:pPr>
              <a:spcAft>
                <a:spcPts val="600"/>
              </a:spcAft>
            </a:pPr>
            <a:r>
              <a:rPr lang="en-US" sz="1800" b="1" dirty="0"/>
              <a:t>Semidefinite Programming</a:t>
            </a:r>
          </a:p>
          <a:p>
            <a:pPr>
              <a:spcAft>
                <a:spcPts val="600"/>
              </a:spcAft>
            </a:pPr>
            <a:r>
              <a:rPr lang="en-US" sz="1800" b="1" dirty="0"/>
              <a:t>Sum of Squares Method</a:t>
            </a:r>
          </a:p>
        </p:txBody>
      </p:sp>
      <p:sp>
        <p:nvSpPr>
          <p:cNvPr id="11" name="Title 1">
            <a:extLst>
              <a:ext uri="{FF2B5EF4-FFF2-40B4-BE49-F238E27FC236}">
                <a16:creationId xmlns:a16="http://schemas.microsoft.com/office/drawing/2014/main" id="{C5B53167-F354-4242-841D-4C1B825AF2A6}"/>
              </a:ext>
            </a:extLst>
          </p:cNvPr>
          <p:cNvSpPr txBox="1">
            <a:spLocks/>
          </p:cNvSpPr>
          <p:nvPr/>
        </p:nvSpPr>
        <p:spPr>
          <a:xfrm>
            <a:off x="6346410" y="596054"/>
            <a:ext cx="2697182" cy="11191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100" b="1" dirty="0"/>
              <a:t>Algorithmic Statistics</a:t>
            </a:r>
          </a:p>
        </p:txBody>
      </p:sp>
      <p:sp>
        <p:nvSpPr>
          <p:cNvPr id="2" name="Title 1">
            <a:extLst>
              <a:ext uri="{FF2B5EF4-FFF2-40B4-BE49-F238E27FC236}">
                <a16:creationId xmlns:a16="http://schemas.microsoft.com/office/drawing/2014/main" id="{2FC8D23C-10BF-4F39-8217-7F72AB6CEDA4}"/>
              </a:ext>
            </a:extLst>
          </p:cNvPr>
          <p:cNvSpPr>
            <a:spLocks noGrp="1"/>
          </p:cNvSpPr>
          <p:nvPr>
            <p:ph type="title"/>
          </p:nvPr>
        </p:nvSpPr>
        <p:spPr>
          <a:xfrm>
            <a:off x="1143000" y="4606127"/>
            <a:ext cx="6858000" cy="2016659"/>
          </a:xfrm>
        </p:spPr>
        <p:txBody>
          <a:bodyPr vert="horz" lIns="91440" tIns="45720" rIns="91440" bIns="45720" rtlCol="0" anchor="b">
            <a:normAutofit/>
          </a:bodyPr>
          <a:lstStyle/>
          <a:p>
            <a:pPr algn="ctr"/>
            <a:r>
              <a:rPr lang="en-US" sz="4200" i="1" dirty="0">
                <a:solidFill>
                  <a:srgbClr val="FFFFFF"/>
                </a:solidFill>
              </a:rPr>
              <a:t>My work: </a:t>
            </a:r>
            <a:r>
              <a:rPr lang="en-US" sz="4200" dirty="0">
                <a:solidFill>
                  <a:srgbClr val="FFFFFF"/>
                </a:solidFill>
              </a:rPr>
              <a:t>develop principled tools in optimization to fill in algorithmic map of statistics </a:t>
            </a:r>
          </a:p>
        </p:txBody>
      </p:sp>
      <p:sp>
        <p:nvSpPr>
          <p:cNvPr id="3" name="Slide Number Placeholder 2">
            <a:extLst>
              <a:ext uri="{FF2B5EF4-FFF2-40B4-BE49-F238E27FC236}">
                <a16:creationId xmlns:a16="http://schemas.microsoft.com/office/drawing/2014/main" id="{E6D0A81C-68E0-4E90-A94E-4B0E21C9B7FE}"/>
              </a:ext>
            </a:extLst>
          </p:cNvPr>
          <p:cNvSpPr>
            <a:spLocks noGrp="1"/>
          </p:cNvSpPr>
          <p:nvPr>
            <p:ph type="sldNum" sz="quarter" idx="12"/>
          </p:nvPr>
        </p:nvSpPr>
        <p:spPr/>
        <p:txBody>
          <a:bodyPr/>
          <a:lstStyle/>
          <a:p>
            <a:fld id="{ED922394-96B1-4130-9F58-06B799E76477}" type="slidenum">
              <a:rPr lang="en-US" smtClean="0"/>
              <a:t>8</a:t>
            </a:fld>
            <a:endParaRPr lang="en-US"/>
          </a:p>
        </p:txBody>
      </p:sp>
    </p:spTree>
    <p:extLst>
      <p:ext uri="{BB962C8B-B14F-4D97-AF65-F5344CB8AC3E}">
        <p14:creationId xmlns:p14="http://schemas.microsoft.com/office/powerpoint/2010/main" val="25787414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7F97-5ACC-474A-BB37-A4FDDC8DEC4B}"/>
              </a:ext>
            </a:extLst>
          </p:cNvPr>
          <p:cNvSpPr>
            <a:spLocks noGrp="1"/>
          </p:cNvSpPr>
          <p:nvPr>
            <p:ph type="title"/>
          </p:nvPr>
        </p:nvSpPr>
        <p:spPr/>
        <p:txBody>
          <a:bodyPr/>
          <a:lstStyle/>
          <a:p>
            <a:r>
              <a:rPr lang="en-US" dirty="0"/>
              <a:t>Talk Plan</a:t>
            </a:r>
          </a:p>
        </p:txBody>
      </p:sp>
      <p:sp>
        <p:nvSpPr>
          <p:cNvPr id="3" name="Content Placeholder 2">
            <a:extLst>
              <a:ext uri="{FF2B5EF4-FFF2-40B4-BE49-F238E27FC236}">
                <a16:creationId xmlns:a16="http://schemas.microsoft.com/office/drawing/2014/main" id="{DD7A1DC5-D1FC-4A7A-8192-2AD4BFC600FE}"/>
              </a:ext>
            </a:extLst>
          </p:cNvPr>
          <p:cNvSpPr>
            <a:spLocks noGrp="1"/>
          </p:cNvSpPr>
          <p:nvPr>
            <p:ph idx="1"/>
          </p:nvPr>
        </p:nvSpPr>
        <p:spPr>
          <a:xfrm>
            <a:off x="628650" y="1825625"/>
            <a:ext cx="8116998" cy="4747191"/>
          </a:xfrm>
        </p:spPr>
        <p:txBody>
          <a:bodyPr>
            <a:normAutofit fontScale="77500" lnSpcReduction="20000"/>
          </a:bodyPr>
          <a:lstStyle/>
          <a:p>
            <a:pPr marL="0" indent="0">
              <a:buNone/>
            </a:pPr>
            <a:r>
              <a:rPr lang="en-US" b="1" dirty="0">
                <a:solidFill>
                  <a:schemeClr val="accent2"/>
                </a:solidFill>
              </a:rPr>
              <a:t>Theme: Proofs to Algorithms</a:t>
            </a:r>
          </a:p>
          <a:p>
            <a:pPr marL="0" indent="0">
              <a:buNone/>
            </a:pPr>
            <a:r>
              <a:rPr lang="en-US" dirty="0">
                <a:solidFill>
                  <a:schemeClr val="accent2"/>
                </a:solidFill>
              </a:rPr>
              <a:t>novel, principled approach to algorithmic statistics</a:t>
            </a:r>
            <a:endParaRPr lang="en-US" b="1" dirty="0"/>
          </a:p>
          <a:p>
            <a:pPr marL="0" indent="0">
              <a:buNone/>
            </a:pPr>
            <a:endParaRPr lang="en-US" b="1" dirty="0"/>
          </a:p>
          <a:p>
            <a:pPr marL="0" indent="0">
              <a:buNone/>
            </a:pPr>
            <a:r>
              <a:rPr lang="en-US" b="1" dirty="0"/>
              <a:t>Part 1: </a:t>
            </a:r>
          </a:p>
          <a:p>
            <a:pPr marL="0" indent="0">
              <a:buNone/>
            </a:pPr>
            <a:r>
              <a:rPr lang="en-US" dirty="0"/>
              <a:t>beating greedy clustering for Gaussian mixture models</a:t>
            </a:r>
          </a:p>
          <a:p>
            <a:pPr marL="0" indent="0">
              <a:buNone/>
            </a:pP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-Li STOC 2018]</a:t>
            </a:r>
          </a:p>
          <a:p>
            <a:pPr marL="0" indent="0">
              <a:buNone/>
            </a:pPr>
            <a:endParaRPr lang="en-US" b="1" dirty="0"/>
          </a:p>
          <a:p>
            <a:pPr marL="0" indent="0">
              <a:buNone/>
            </a:pPr>
            <a:r>
              <a:rPr lang="en-US" b="1" dirty="0"/>
              <a:t>Part 2: </a:t>
            </a:r>
          </a:p>
          <a:p>
            <a:pPr marL="0" indent="0">
              <a:buNone/>
            </a:pPr>
            <a:r>
              <a:rPr lang="en-US" dirty="0"/>
              <a:t>optimal confidence intervals for heavy-tailed statistics</a:t>
            </a:r>
          </a:p>
          <a:p>
            <a:pPr marL="0" indent="0">
              <a:buNone/>
            </a:pP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 Annals of Statistics 2019]</a:t>
            </a:r>
          </a:p>
          <a:p>
            <a:pPr marL="0" indent="0">
              <a:buNone/>
            </a:pPr>
            <a:r>
              <a:rPr lang="en-US" dirty="0">
                <a:solidFill>
                  <a:schemeClr val="bg2">
                    <a:lumMod val="50000"/>
                  </a:schemeClr>
                </a:solidFill>
              </a:rPr>
              <a:t>[</a:t>
            </a:r>
            <a:r>
              <a:rPr lang="en-US" dirty="0" err="1">
                <a:solidFill>
                  <a:schemeClr val="bg2">
                    <a:lumMod val="50000"/>
                  </a:schemeClr>
                </a:solidFill>
              </a:rPr>
              <a:t>Cherapanamjeri</a:t>
            </a:r>
            <a:r>
              <a:rPr lang="en-US" dirty="0">
                <a:solidFill>
                  <a:schemeClr val="bg2">
                    <a:lumMod val="50000"/>
                  </a:schemeClr>
                </a:solidFill>
              </a:rPr>
              <a:t>-</a:t>
            </a:r>
            <a:r>
              <a:rPr lang="en-US" b="1" dirty="0">
                <a:solidFill>
                  <a:schemeClr val="bg2">
                    <a:lumMod val="50000"/>
                  </a:schemeClr>
                </a:solidFill>
              </a:rPr>
              <a:t>H</a:t>
            </a:r>
            <a:r>
              <a:rPr lang="en-US" dirty="0">
                <a:solidFill>
                  <a:schemeClr val="bg2">
                    <a:lumMod val="50000"/>
                  </a:schemeClr>
                </a:solidFill>
              </a:rPr>
              <a:t>-</a:t>
            </a:r>
            <a:r>
              <a:rPr lang="en-US" dirty="0" err="1">
                <a:solidFill>
                  <a:schemeClr val="bg2">
                    <a:lumMod val="50000"/>
                  </a:schemeClr>
                </a:solidFill>
              </a:rPr>
              <a:t>Kathuria</a:t>
            </a:r>
            <a:r>
              <a:rPr lang="en-US" dirty="0">
                <a:solidFill>
                  <a:schemeClr val="bg2">
                    <a:lumMod val="50000"/>
                  </a:schemeClr>
                </a:solidFill>
              </a:rPr>
              <a:t>-Raghavendra-</a:t>
            </a:r>
            <a:r>
              <a:rPr lang="en-US" dirty="0" err="1">
                <a:solidFill>
                  <a:schemeClr val="bg2">
                    <a:lumMod val="50000"/>
                  </a:schemeClr>
                </a:solidFill>
              </a:rPr>
              <a:t>Tripuraneni</a:t>
            </a:r>
            <a:r>
              <a:rPr lang="en-US" dirty="0">
                <a:solidFill>
                  <a:schemeClr val="bg2">
                    <a:lumMod val="50000"/>
                  </a:schemeClr>
                </a:solidFill>
              </a:rPr>
              <a:t> STOC 2020]</a:t>
            </a:r>
          </a:p>
          <a:p>
            <a:pPr marL="0" indent="0">
              <a:buNone/>
            </a:pPr>
            <a:r>
              <a:rPr lang="en-US" dirty="0">
                <a:solidFill>
                  <a:schemeClr val="bg2">
                    <a:lumMod val="50000"/>
                  </a:schemeClr>
                </a:solidFill>
              </a:rPr>
              <a:t>[Dong-</a:t>
            </a:r>
            <a:r>
              <a:rPr lang="en-US" b="1" dirty="0">
                <a:solidFill>
                  <a:schemeClr val="bg2">
                    <a:lumMod val="50000"/>
                  </a:schemeClr>
                </a:solidFill>
              </a:rPr>
              <a:t>H</a:t>
            </a:r>
            <a:r>
              <a:rPr lang="en-US" dirty="0">
                <a:solidFill>
                  <a:schemeClr val="bg2">
                    <a:lumMod val="50000"/>
                  </a:schemeClr>
                </a:solidFill>
              </a:rPr>
              <a:t>-Li </a:t>
            </a:r>
            <a:r>
              <a:rPr lang="en-US" dirty="0" err="1">
                <a:solidFill>
                  <a:schemeClr val="bg2">
                    <a:lumMod val="50000"/>
                  </a:schemeClr>
                </a:solidFill>
              </a:rPr>
              <a:t>NeurIPS</a:t>
            </a:r>
            <a:r>
              <a:rPr lang="en-US" dirty="0">
                <a:solidFill>
                  <a:schemeClr val="bg2">
                    <a:lumMod val="50000"/>
                  </a:schemeClr>
                </a:solidFill>
              </a:rPr>
              <a:t> 19 (Spotlight)]</a:t>
            </a:r>
          </a:p>
        </p:txBody>
      </p:sp>
      <p:sp>
        <p:nvSpPr>
          <p:cNvPr id="5" name="Slide Number Placeholder 4">
            <a:extLst>
              <a:ext uri="{FF2B5EF4-FFF2-40B4-BE49-F238E27FC236}">
                <a16:creationId xmlns:a16="http://schemas.microsoft.com/office/drawing/2014/main" id="{B58C9E7F-07CB-482C-88C2-D69C7CFCC84C}"/>
              </a:ext>
            </a:extLst>
          </p:cNvPr>
          <p:cNvSpPr>
            <a:spLocks noGrp="1"/>
          </p:cNvSpPr>
          <p:nvPr>
            <p:ph type="sldNum" sz="quarter" idx="12"/>
          </p:nvPr>
        </p:nvSpPr>
        <p:spPr/>
        <p:txBody>
          <a:bodyPr/>
          <a:lstStyle/>
          <a:p>
            <a:fld id="{ED922394-96B1-4130-9F58-06B799E76477}" type="slidenum">
              <a:rPr lang="en-US" smtClean="0"/>
              <a:t>9</a:t>
            </a:fld>
            <a:endParaRPr lang="en-US"/>
          </a:p>
        </p:txBody>
      </p:sp>
    </p:spTree>
    <p:extLst>
      <p:ext uri="{BB962C8B-B14F-4D97-AF65-F5344CB8AC3E}">
        <p14:creationId xmlns:p14="http://schemas.microsoft.com/office/powerpoint/2010/main" val="6614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22732</TotalTime>
  <Words>4375</Words>
  <Application>Microsoft Office PowerPoint</Application>
  <PresentationFormat>On-screen Show (4:3)</PresentationFormat>
  <Paragraphs>631</Paragraphs>
  <Slides>61</Slides>
  <Notes>22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Cambria Math</vt:lpstr>
      <vt:lpstr>Office Theme</vt:lpstr>
      <vt:lpstr>Proofs to Algorithms for High-Dimensional Statistics</vt:lpstr>
      <vt:lpstr>High-Dimensional Statistics: Building Blocks of ML and Data Science</vt:lpstr>
      <vt:lpstr>High-Dimensional Statistics: Building Blocks of ML and Data Science</vt:lpstr>
      <vt:lpstr>Example: Clustering</vt:lpstr>
      <vt:lpstr>PowerPoint Presentation</vt:lpstr>
      <vt:lpstr>Algorithmic Statistics State of the Field</vt:lpstr>
      <vt:lpstr>Algorithmic Statistics State of the Field</vt:lpstr>
      <vt:lpstr>My work: develop principled tools in optimization to fill in algorithmic map of statistics </vt:lpstr>
      <vt:lpstr>Talk Plan</vt:lpstr>
      <vt:lpstr>Part I: Clustering and Mixture Models [H-Li STOC 18]</vt:lpstr>
      <vt:lpstr>Gaussian Mixture Models</vt:lpstr>
      <vt:lpstr>Gaussian Mixture Models</vt:lpstr>
      <vt:lpstr>Gaussian Mixture Models</vt:lpstr>
      <vt:lpstr>PowerPoint Presentation</vt:lpstr>
      <vt:lpstr>PowerPoint Presentation</vt:lpstr>
      <vt:lpstr>Major Algorithmic Success</vt:lpstr>
      <vt:lpstr>SoS Crash Course</vt:lpstr>
      <vt:lpstr>SoS Crash Course</vt:lpstr>
      <vt:lpstr>SoS Crash Course</vt:lpstr>
      <vt:lpstr>SoS Crash Course</vt:lpstr>
      <vt:lpstr>SoS Crash Course</vt:lpstr>
      <vt:lpstr>Proofs to Algorithms Black Box</vt:lpstr>
      <vt:lpstr>Proofs to Algorithms Black Box</vt:lpstr>
      <vt:lpstr>Proofs to Algorithms for Mixture Models</vt:lpstr>
      <vt:lpstr>Proofs to Algorithms for Mixture Models</vt:lpstr>
      <vt:lpstr>PowerPoint Presentation</vt:lpstr>
      <vt:lpstr>Proofs to Algorithms for Mixture Models</vt:lpstr>
      <vt:lpstr>Proofs to Algorithms for Mixture Models</vt:lpstr>
      <vt:lpstr>Proofs to Algorithms for Mixture Models</vt:lpstr>
      <vt:lpstr>Proofs to Algorithms for Mixture Models</vt:lpstr>
      <vt:lpstr>Proofs to Algorithms for Mixture Models</vt:lpstr>
      <vt:lpstr>Proofs to Algorithms for Mixture Models</vt:lpstr>
      <vt:lpstr>Proofs to Algorithms for Mixture Models</vt:lpstr>
      <vt:lpstr>PowerPoint Presentation</vt:lpstr>
      <vt:lpstr>What we did</vt:lpstr>
      <vt:lpstr>PowerPoint Presentation</vt:lpstr>
      <vt:lpstr>Scope</vt:lpstr>
      <vt:lpstr>Part II: Heavy-Tailed and Robust Statistics  [H Annals of Statistics 19] [Cherapanamjeri-H-Kathuria-Raghavendra-Tripuraneni STOC 20] [Dong-H-Li NeurIPS 19 (Spotlight)]</vt:lpstr>
      <vt:lpstr>Estimating the Mean of a (Heavy-Tailed) Random Vector  [H Annals of Statistics 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Beyond the Mean:  Regression and Covariance Estimation  [Cherapanamjeri-H-Kathuria-Raghavendra-Tripuraneni STOC 20]</vt:lpstr>
      <vt:lpstr>Linear Regression</vt:lpstr>
      <vt:lpstr>How Fast Can You Go?</vt:lpstr>
      <vt:lpstr>PowerPoint Presentation</vt:lpstr>
      <vt:lpstr>PowerPoint Presentation</vt:lpstr>
      <vt:lpstr>Experiment [DHL NeurIPS 19 (Spotlight)]</vt:lpstr>
      <vt:lpstr>Zooming out…</vt:lpstr>
      <vt:lpstr>PowerPoint Presentation</vt:lpstr>
      <vt:lpstr>PowerPoint Presentation</vt:lpstr>
      <vt:lpstr>PowerPoint Presentation</vt:lpstr>
      <vt:lpstr>Future Work</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Proofs to Algorithms for High-Dimensional Statistics</dc:title>
  <dc:creator>Sam Hopkins</dc:creator>
  <cp:lastModifiedBy>Sam Hopkins</cp:lastModifiedBy>
  <cp:revision>58</cp:revision>
  <dcterms:created xsi:type="dcterms:W3CDTF">2020-02-24T21:01:45Z</dcterms:created>
  <dcterms:modified xsi:type="dcterms:W3CDTF">2020-03-19T19:14:21Z</dcterms:modified>
</cp:coreProperties>
</file>